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Lst>
  <p:notesMasterIdLst>
    <p:notesMasterId r:id="rId25"/>
  </p:notesMasterIdLst>
  <p:sldIdLst>
    <p:sldId id="256" r:id="rId2"/>
    <p:sldId id="310" r:id="rId3"/>
    <p:sldId id="283" r:id="rId4"/>
    <p:sldId id="312" r:id="rId5"/>
    <p:sldId id="280" r:id="rId6"/>
    <p:sldId id="331" r:id="rId7"/>
    <p:sldId id="293" r:id="rId8"/>
    <p:sldId id="337" r:id="rId9"/>
    <p:sldId id="320" r:id="rId10"/>
    <p:sldId id="328" r:id="rId11"/>
    <p:sldId id="297" r:id="rId12"/>
    <p:sldId id="298" r:id="rId13"/>
    <p:sldId id="317" r:id="rId14"/>
    <p:sldId id="270" r:id="rId15"/>
    <p:sldId id="341" r:id="rId16"/>
    <p:sldId id="340" r:id="rId17"/>
    <p:sldId id="338" r:id="rId18"/>
    <p:sldId id="336" r:id="rId19"/>
    <p:sldId id="325" r:id="rId20"/>
    <p:sldId id="304" r:id="rId21"/>
    <p:sldId id="305" r:id="rId22"/>
    <p:sldId id="306" r:id="rId23"/>
    <p:sldId id="28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0"/>
  </p:normalViewPr>
  <p:slideViewPr>
    <p:cSldViewPr snapToGrid="0">
      <p:cViewPr>
        <p:scale>
          <a:sx n="92" d="100"/>
          <a:sy n="92" d="100"/>
        </p:scale>
        <p:origin x="1320" y="7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62CA69-7816-934C-875C-1BEC811FBB6F}" type="datetimeFigureOut">
              <a:rPr lang="en-US" smtClean="0"/>
              <a:t>11/26/22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155211-0E06-E84F-AD15-D6BF81EABDC9}" type="slidenum">
              <a:rPr lang="en-US" smtClean="0"/>
              <a:t>‹#›</a:t>
            </a:fld>
            <a:endParaRPr lang="en-US"/>
          </a:p>
        </p:txBody>
      </p:sp>
    </p:spTree>
    <p:extLst>
      <p:ext uri="{BB962C8B-B14F-4D97-AF65-F5344CB8AC3E}">
        <p14:creationId xmlns:p14="http://schemas.microsoft.com/office/powerpoint/2010/main" val="2897240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a:t>
            </a:r>
            <a:r>
              <a:rPr lang="en-US" dirty="0" err="1"/>
              <a:t>Aknoledgement</a:t>
            </a:r>
            <a:r>
              <a:rPr lang="en-US" dirty="0"/>
              <a:t> </a:t>
            </a:r>
          </a:p>
        </p:txBody>
      </p:sp>
      <p:sp>
        <p:nvSpPr>
          <p:cNvPr id="4" name="Slide Number Placeholder 3"/>
          <p:cNvSpPr>
            <a:spLocks noGrp="1"/>
          </p:cNvSpPr>
          <p:nvPr>
            <p:ph type="sldNum" sz="quarter" idx="5"/>
          </p:nvPr>
        </p:nvSpPr>
        <p:spPr/>
        <p:txBody>
          <a:bodyPr/>
          <a:lstStyle/>
          <a:p>
            <a:fld id="{8E155211-0E06-E84F-AD15-D6BF81EABDC9}" type="slidenum">
              <a:rPr lang="en-US" smtClean="0"/>
              <a:t>1</a:t>
            </a:fld>
            <a:endParaRPr lang="en-US"/>
          </a:p>
        </p:txBody>
      </p:sp>
    </p:spTree>
    <p:extLst>
      <p:ext uri="{BB962C8B-B14F-4D97-AF65-F5344CB8AC3E}">
        <p14:creationId xmlns:p14="http://schemas.microsoft.com/office/powerpoint/2010/main" val="417326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E155211-0E06-E84F-AD15-D6BF81EABDC9}" type="slidenum">
              <a:rPr lang="en-US" smtClean="0"/>
              <a:t>4</a:t>
            </a:fld>
            <a:endParaRPr lang="en-US"/>
          </a:p>
        </p:txBody>
      </p:sp>
    </p:spTree>
    <p:extLst>
      <p:ext uri="{BB962C8B-B14F-4D97-AF65-F5344CB8AC3E}">
        <p14:creationId xmlns:p14="http://schemas.microsoft.com/office/powerpoint/2010/main" val="22334691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AA70F276-1833-4A75-9C1D-A56E2295A68D}" type="datetimeFigureOut">
              <a:rPr lang="en-US" smtClean="0"/>
              <a:t>11/26/22</a:t>
            </a:fld>
            <a:endParaRPr lang="en-US"/>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721609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a:buFont typeface="Wingdings" panose="05000000000000000000" pitchFamily="2" charset="2"/>
              <a:buChar char="§"/>
              <a:defRPr/>
            </a:lvl1pPr>
            <a:lvl2pPr marL="685800" indent="-228600">
              <a:buFont typeface="Wingdings" panose="05000000000000000000" pitchFamily="2" charset="2"/>
              <a:buChar char="§"/>
              <a:defRPr/>
            </a:lvl2pPr>
            <a:lvl3pPr>
              <a:buFont typeface="Wingdings" panose="05000000000000000000" pitchFamily="2" charset="2"/>
              <a:buChar char="§"/>
              <a:defRPr/>
            </a:lvl3pPr>
            <a:lvl4pPr marL="1600200" indent="-228600">
              <a:buFont typeface="Wingdings" panose="05000000000000000000" pitchFamily="2" charset="2"/>
              <a:buChar char="§"/>
              <a:defRPr/>
            </a:lvl4pPr>
            <a:lvl5pPr>
              <a:buFont typeface="Wingdings" panose="05000000000000000000" pitchFamily="2"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AA70F276-1833-4A75-9C1D-A56E2295A68D}" type="datetimeFigureOut">
              <a:rPr lang="en-US" smtClean="0"/>
              <a:t>11/26/22</a:t>
            </a:fld>
            <a:endParaRPr lang="en-US"/>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520924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831850" y="1709738"/>
            <a:ext cx="1051560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AA70F276-1833-4A75-9C1D-A56E2295A68D}" type="datetimeFigureOut">
              <a:rPr lang="en-US" smtClean="0"/>
              <a:t>11/26/22</a:t>
            </a:fld>
            <a:endParaRPr lang="en-US"/>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668690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lvl1pPr>
              <a:defRPr sz="4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838200" y="2057399"/>
            <a:ext cx="5181600" cy="4119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2057399"/>
            <a:ext cx="5181600" cy="4119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AA70F276-1833-4A75-9C1D-A56E2295A68D}" type="datetimeFigureOut">
              <a:rPr lang="en-US" smtClean="0"/>
              <a:t>11/26/22</a:t>
            </a:fld>
            <a:endParaRPr lang="en-US"/>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829599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668338"/>
            <a:ext cx="10515600" cy="10842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8800"/>
            <a:ext cx="5157787"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2743199"/>
            <a:ext cx="5157787" cy="34464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8800"/>
            <a:ext cx="518318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2743199"/>
            <a:ext cx="5183188" cy="344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AA70F276-1833-4A75-9C1D-A56E2295A68D}" type="datetimeFigureOut">
              <a:rPr lang="en-US" smtClean="0"/>
              <a:t>11/26/22</a:t>
            </a:fld>
            <a:endParaRPr lang="en-US"/>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3066472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AA70F276-1833-4A75-9C1D-A56E2295A68D}" type="datetimeFigureOut">
              <a:rPr lang="en-US" smtClean="0"/>
              <a:t>11/26/22</a:t>
            </a:fld>
            <a:endParaRPr lang="en-US"/>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1476195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AA70F276-1833-4A75-9C1D-A56E2295A68D}" type="datetimeFigureOut">
              <a:rPr lang="en-US" smtClean="0"/>
              <a:t>11/26/22</a:t>
            </a:fld>
            <a:endParaRPr lang="en-US"/>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560052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3716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AA70F276-1833-4A75-9C1D-A56E2295A68D}" type="datetimeFigureOut">
              <a:rPr lang="en-US" smtClean="0"/>
              <a:t>11/26/22</a:t>
            </a:fld>
            <a:endParaRPr lang="en-US"/>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671105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13716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209800"/>
            <a:ext cx="3932237" cy="3659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AA70F276-1833-4A75-9C1D-A56E2295A68D}" type="datetimeFigureOut">
              <a:rPr lang="en-US" smtClean="0"/>
              <a:t>11/26/22</a:t>
            </a:fld>
            <a:endParaRPr lang="en-US"/>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586609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AA70F276-1833-4A75-9C1D-A56E2295A68D}" type="datetimeFigureOut">
              <a:rPr lang="en-US" smtClean="0"/>
              <a:t>11/26/22</a:t>
            </a:fld>
            <a:endParaRPr lang="en-US"/>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630164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761999"/>
            <a:ext cx="2628900" cy="54149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761999"/>
            <a:ext cx="7734300" cy="54149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p:txBody>
          <a:bodyPr/>
          <a:lstStyle/>
          <a:p>
            <a:fld id="{AA70F276-1833-4A75-9C1D-A56E2295A68D}" type="datetimeFigureOut">
              <a:rPr lang="en-US" smtClean="0"/>
              <a:t>11/26/22</a:t>
            </a:fld>
            <a:endParaRPr lang="en-US"/>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28844951-7827-47D4-8276-7DDE1FA7D85A}" type="slidenum">
              <a:rPr lang="en-US" smtClean="0"/>
              <a:t>‹#›</a:t>
            </a:fld>
            <a:endParaRPr lang="en-US"/>
          </a:p>
        </p:txBody>
      </p:sp>
    </p:spTree>
    <p:extLst>
      <p:ext uri="{BB962C8B-B14F-4D97-AF65-F5344CB8AC3E}">
        <p14:creationId xmlns:p14="http://schemas.microsoft.com/office/powerpoint/2010/main" val="2461621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ame 7">
            <a:extLst>
              <a:ext uri="{FF2B5EF4-FFF2-40B4-BE49-F238E27FC236}">
                <a16:creationId xmlns:a16="http://schemas.microsoft.com/office/drawing/2014/main" id="{DD7EAFE6-2BB9-41FB-9CF4-588CFC708774}"/>
              </a:ext>
            </a:extLst>
          </p:cNvPr>
          <p:cNvSpPr/>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838200" y="68103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838200" y="2178657"/>
            <a:ext cx="10515600" cy="39983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838200" y="6429375"/>
            <a:ext cx="274320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AA70F276-1833-4A75-9C1D-A56E2295A68D}" type="datetimeFigureOut">
              <a:rPr lang="en-US" smtClean="0"/>
              <a:pPr/>
              <a:t>11/26/22</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038600" y="6429375"/>
            <a:ext cx="4114800" cy="365125"/>
          </a:xfrm>
          <a:prstGeom prst="rect">
            <a:avLst/>
          </a:prstGeom>
        </p:spPr>
        <p:txBody>
          <a:bodyPr vert="horz" lIns="91440" tIns="45720" rIns="91440" bIns="45720" rtlCol="0" anchor="ctr"/>
          <a:lstStyle>
            <a:lvl1pPr algn="ctr">
              <a:defRPr sz="900" cap="all" spc="150" baseline="0">
                <a:solidFill>
                  <a:srgbClr val="FFFFFF"/>
                </a:solidFill>
              </a:defRPr>
            </a:lvl1pPr>
          </a:lstStyle>
          <a:p>
            <a:endParaRPr lang="en-US">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8610600" y="6429375"/>
            <a:ext cx="2743200" cy="365125"/>
          </a:xfrm>
          <a:prstGeom prst="rect">
            <a:avLst/>
          </a:prstGeom>
        </p:spPr>
        <p:txBody>
          <a:bodyPr vert="horz" lIns="91440" tIns="45720" rIns="91440" bIns="45720" rtlCol="0" anchor="ctr"/>
          <a:lstStyle>
            <a:lvl1pPr algn="r">
              <a:defRPr sz="900" cap="all" spc="150" baseline="0">
                <a:solidFill>
                  <a:srgbClr val="FFFFFF"/>
                </a:solidFill>
              </a:defRPr>
            </a:lvl1pPr>
          </a:lstStyle>
          <a:p>
            <a:fld id="{28844951-7827-47D4-8276-7DDE1FA7D85A}" type="slidenum">
              <a:rPr lang="en-US" smtClean="0"/>
              <a:pPr/>
              <a:t>‹#›</a:t>
            </a:fld>
            <a:endParaRPr lang="en-US"/>
          </a:p>
        </p:txBody>
      </p:sp>
    </p:spTree>
    <p:extLst>
      <p:ext uri="{BB962C8B-B14F-4D97-AF65-F5344CB8AC3E}">
        <p14:creationId xmlns:p14="http://schemas.microsoft.com/office/powerpoint/2010/main" val="189175984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p:titleStyle>
    <p:bodyStyle>
      <a:lvl1pPr marL="457200" indent="-228600" algn="l" defTabSz="914400" rtl="0" eaLnBrk="1" latinLnBrk="0" hangingPunct="1">
        <a:lnSpc>
          <a:spcPct val="110000"/>
        </a:lnSpc>
        <a:spcBef>
          <a:spcPts val="1000"/>
        </a:spcBef>
        <a:buClr>
          <a:schemeClr val="tx2">
            <a:lumMod val="10000"/>
            <a:lumOff val="90000"/>
          </a:schemeClr>
        </a:buClr>
        <a:buSzPct val="80000"/>
        <a:buFont typeface="Wingdings" panose="05000000000000000000" pitchFamily="2" charset="2"/>
        <a:buChar char="§"/>
        <a:defRPr sz="2800" kern="1200">
          <a:solidFill>
            <a:schemeClr val="tx2">
              <a:alpha val="70000"/>
            </a:schemeClr>
          </a:solidFill>
          <a:latin typeface="+mn-lt"/>
          <a:ea typeface="+mn-ea"/>
          <a:cs typeface="+mn-cs"/>
        </a:defRPr>
      </a:lvl1pPr>
      <a:lvl2pPr marL="8001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400" kern="1200">
          <a:solidFill>
            <a:schemeClr val="tx2">
              <a:alpha val="70000"/>
            </a:schemeClr>
          </a:solidFill>
          <a:latin typeface="+mn-lt"/>
          <a:ea typeface="+mn-ea"/>
          <a:cs typeface="+mn-cs"/>
        </a:defRPr>
      </a:lvl2pPr>
      <a:lvl3pPr marL="125730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2000" kern="1200">
          <a:solidFill>
            <a:schemeClr val="tx2">
              <a:alpha val="70000"/>
            </a:schemeClr>
          </a:solidFill>
          <a:latin typeface="+mn-lt"/>
          <a:ea typeface="+mn-ea"/>
          <a:cs typeface="+mn-cs"/>
        </a:defRPr>
      </a:lvl3pPr>
      <a:lvl4pPr marL="16573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4pPr>
      <a:lvl5pPr marL="2114550" indent="-228600" algn="l" defTabSz="914400" rtl="0" eaLnBrk="1" latinLnBrk="0" hangingPunct="1">
        <a:lnSpc>
          <a:spcPct val="110000"/>
        </a:lnSpc>
        <a:spcBef>
          <a:spcPts val="500"/>
        </a:spcBef>
        <a:buClr>
          <a:schemeClr val="tx2">
            <a:lumMod val="10000"/>
            <a:lumOff val="90000"/>
          </a:schemeClr>
        </a:buClr>
        <a:buSzPct val="80000"/>
        <a:buFont typeface="Wingdings" panose="05000000000000000000" pitchFamily="2" charset="2"/>
        <a:buChar char="§"/>
        <a:defRPr sz="1800" kern="1200">
          <a:solidFill>
            <a:schemeClr val="tx2">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lisamortimore.com/" TargetMode="External"/><Relationship Id="rId3" Type="http://schemas.openxmlformats.org/officeDocument/2006/relationships/hyperlink" Target="https://sensorimotorpsychotherapy.org/" TargetMode="External"/><Relationship Id="rId7" Type="http://schemas.openxmlformats.org/officeDocument/2006/relationships/hyperlink" Target="https://janinafisher.com/workshops" TargetMode="External"/><Relationship Id="rId2" Type="http://schemas.openxmlformats.org/officeDocument/2006/relationships/hyperlink" Target="https://www.somaticexperiencing.com/somatic-experiencing" TargetMode="External"/><Relationship Id="rId1" Type="http://schemas.openxmlformats.org/officeDocument/2006/relationships/slideLayout" Target="../slideLayouts/slideLayout2.xml"/><Relationship Id="rId6" Type="http://schemas.openxmlformats.org/officeDocument/2006/relationships/hyperlink" Target="https://openingtograce.com/about/" TargetMode="External"/><Relationship Id="rId5" Type="http://schemas.openxmlformats.org/officeDocument/2006/relationships/hyperlink" Target="https://www.bodybreathandsoul.ca/about-ibp" TargetMode="External"/><Relationship Id="rId4" Type="http://schemas.openxmlformats.org/officeDocument/2006/relationships/hyperlink" Target="https://hakomiinstitut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C37C960-91F5-4F61-B2CD-8A0379207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C31099-1BBD-40CE-BC60-FCE5074194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A2846BE-460A-477B-A2F4-52F298BF43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C8401D34-2155-4B53-A686-7345BE15C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43200"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E37BCD97-E1A4-4EBB-8D1C-8CC0B55A6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5EDC1F21-AC5B-4D05-9108-5E5D28948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Colorful patterns on the sky">
            <a:extLst>
              <a:ext uri="{FF2B5EF4-FFF2-40B4-BE49-F238E27FC236}">
                <a16:creationId xmlns:a16="http://schemas.microsoft.com/office/drawing/2014/main" id="{86A73510-A4D2-19DA-A156-CD7E4EEF5A62}"/>
              </a:ext>
            </a:extLst>
          </p:cNvPr>
          <p:cNvPicPr>
            <a:picLocks noChangeAspect="1"/>
          </p:cNvPicPr>
          <p:nvPr/>
        </p:nvPicPr>
        <p:blipFill rotWithShape="1">
          <a:blip r:embed="rId3">
            <a:alphaModFix amt="20000"/>
          </a:blip>
          <a:srcRect t="5527" r="-1" b="10181"/>
          <a:stretch/>
        </p:blipFill>
        <p:spPr>
          <a:xfrm>
            <a:off x="-2" y="10"/>
            <a:ext cx="12188952" cy="6857990"/>
          </a:xfrm>
          <a:prstGeom prst="rect">
            <a:avLst/>
          </a:prstGeom>
        </p:spPr>
      </p:pic>
      <p:sp>
        <p:nvSpPr>
          <p:cNvPr id="2" name="Title 1">
            <a:extLst>
              <a:ext uri="{FF2B5EF4-FFF2-40B4-BE49-F238E27FC236}">
                <a16:creationId xmlns:a16="http://schemas.microsoft.com/office/drawing/2014/main" id="{277B3E30-D415-0CE5-030A-1E2964E0B2C9}"/>
              </a:ext>
            </a:extLst>
          </p:cNvPr>
          <p:cNvSpPr>
            <a:spLocks noGrp="1"/>
          </p:cNvSpPr>
          <p:nvPr>
            <p:ph type="ctrTitle"/>
          </p:nvPr>
        </p:nvSpPr>
        <p:spPr>
          <a:xfrm>
            <a:off x="1524000" y="1122363"/>
            <a:ext cx="9144000" cy="2387600"/>
          </a:xfrm>
        </p:spPr>
        <p:txBody>
          <a:bodyPr>
            <a:normAutofit/>
          </a:bodyPr>
          <a:lstStyle/>
          <a:p>
            <a:r>
              <a:rPr lang="en-US" sz="3200" dirty="0">
                <a:solidFill>
                  <a:srgbClr val="FFFFFF"/>
                </a:solidFill>
                <a:latin typeface="+mn-lt"/>
                <a:ea typeface="Brush Script MT" panose="03060802040406070304" pitchFamily="66" charset="-122"/>
                <a:cs typeface="Brush Script MT" panose="03060802040406070304" pitchFamily="66" charset="-122"/>
              </a:rPr>
              <a:t>Somatic Psychotherapy</a:t>
            </a:r>
            <a:r>
              <a:rPr lang="en-US" sz="3200" dirty="0">
                <a:solidFill>
                  <a:schemeClr val="bg1"/>
                </a:solidFill>
                <a:effectLst/>
                <a:latin typeface="+mn-lt"/>
                <a:ea typeface="Brush Script MT" panose="03060802040406070304" pitchFamily="66" charset="-122"/>
                <a:cs typeface="Brush Script MT" panose="03060802040406070304" pitchFamily="66" charset="-122"/>
              </a:rPr>
              <a:t>: a conversation about engaging the body in practice.</a:t>
            </a:r>
            <a:endParaRPr lang="en-US" sz="3200" dirty="0">
              <a:solidFill>
                <a:schemeClr val="bg1"/>
              </a:solidFill>
              <a:latin typeface="+mn-lt"/>
              <a:ea typeface="Brush Script MT" panose="03060802040406070304" pitchFamily="66" charset="-122"/>
              <a:cs typeface="Brush Script MT" panose="03060802040406070304" pitchFamily="66" charset="-122"/>
            </a:endParaRPr>
          </a:p>
        </p:txBody>
      </p:sp>
      <p:sp>
        <p:nvSpPr>
          <p:cNvPr id="3" name="Subtitle 2">
            <a:extLst>
              <a:ext uri="{FF2B5EF4-FFF2-40B4-BE49-F238E27FC236}">
                <a16:creationId xmlns:a16="http://schemas.microsoft.com/office/drawing/2014/main" id="{C45E9990-7E30-EB42-4F9B-35B80A7647E7}"/>
              </a:ext>
            </a:extLst>
          </p:cNvPr>
          <p:cNvSpPr>
            <a:spLocks noGrp="1"/>
          </p:cNvSpPr>
          <p:nvPr>
            <p:ph type="subTitle" idx="1"/>
          </p:nvPr>
        </p:nvSpPr>
        <p:spPr>
          <a:xfrm>
            <a:off x="1524000" y="3602038"/>
            <a:ext cx="9144000" cy="1655762"/>
          </a:xfrm>
        </p:spPr>
        <p:txBody>
          <a:bodyPr>
            <a:normAutofit/>
          </a:bodyPr>
          <a:lstStyle/>
          <a:p>
            <a:r>
              <a:rPr lang="en-US" sz="2200" dirty="0">
                <a:solidFill>
                  <a:srgbClr val="FFFFFF"/>
                </a:solidFill>
              </a:rPr>
              <a:t>Rebeca Padilla, 2022</a:t>
            </a:r>
          </a:p>
        </p:txBody>
      </p:sp>
    </p:spTree>
    <p:extLst>
      <p:ext uri="{BB962C8B-B14F-4D97-AF65-F5344CB8AC3E}">
        <p14:creationId xmlns:p14="http://schemas.microsoft.com/office/powerpoint/2010/main" val="1613224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BE5B9-60CC-B04D-F48C-17BE3173690D}"/>
              </a:ext>
            </a:extLst>
          </p:cNvPr>
          <p:cNvSpPr>
            <a:spLocks noGrp="1"/>
          </p:cNvSpPr>
          <p:nvPr>
            <p:ph type="title"/>
          </p:nvPr>
        </p:nvSpPr>
        <p:spPr>
          <a:xfrm>
            <a:off x="538717" y="494271"/>
            <a:ext cx="10515600" cy="1325563"/>
          </a:xfrm>
        </p:spPr>
        <p:txBody>
          <a:bodyPr/>
          <a:lstStyle/>
          <a:p>
            <a:pPr algn="ctr"/>
            <a:r>
              <a:rPr lang="en-US" dirty="0"/>
              <a:t>Plan for today</a:t>
            </a:r>
          </a:p>
        </p:txBody>
      </p:sp>
      <p:sp>
        <p:nvSpPr>
          <p:cNvPr id="3" name="Content Placeholder 2">
            <a:extLst>
              <a:ext uri="{FF2B5EF4-FFF2-40B4-BE49-F238E27FC236}">
                <a16:creationId xmlns:a16="http://schemas.microsoft.com/office/drawing/2014/main" id="{87CF10B4-459F-5E9D-999F-1206E3A1813C}"/>
              </a:ext>
            </a:extLst>
          </p:cNvPr>
          <p:cNvSpPr>
            <a:spLocks noGrp="1"/>
          </p:cNvSpPr>
          <p:nvPr>
            <p:ph idx="1"/>
          </p:nvPr>
        </p:nvSpPr>
        <p:spPr>
          <a:xfrm>
            <a:off x="838200" y="2275369"/>
            <a:ext cx="10515600" cy="4734460"/>
          </a:xfrm>
        </p:spPr>
        <p:txBody>
          <a:bodyPr>
            <a:normAutofit/>
          </a:bodyPr>
          <a:lstStyle/>
          <a:p>
            <a:r>
              <a:rPr lang="en-US" sz="2400" dirty="0">
                <a:solidFill>
                  <a:schemeClr val="accent4">
                    <a:lumMod val="75000"/>
                  </a:schemeClr>
                </a:solidFill>
              </a:rPr>
              <a:t>Have a conversation about the importance of the body </a:t>
            </a:r>
          </a:p>
          <a:p>
            <a:r>
              <a:rPr lang="en-CA" sz="2400" dirty="0">
                <a:solidFill>
                  <a:schemeClr val="accent4">
                    <a:lumMod val="75000"/>
                  </a:schemeClr>
                </a:solidFill>
                <a:effectLst/>
                <a:ea typeface="Calibri" panose="020F0502020204030204" pitchFamily="34" charset="0"/>
                <a:cs typeface="Calibri" panose="020F0502020204030204" pitchFamily="34" charset="0"/>
              </a:rPr>
              <a:t>How can Somatic therapy compliment your therapeutic practice?</a:t>
            </a:r>
            <a:endParaRPr lang="en-CA" sz="2400" dirty="0">
              <a:solidFill>
                <a:schemeClr val="accent4">
                  <a:lumMod val="75000"/>
                </a:schemeClr>
              </a:solidFill>
              <a:ea typeface="Calibri" panose="020F0502020204030204" pitchFamily="34" charset="0"/>
              <a:cs typeface="Times New Roman" panose="02020603050405020304" pitchFamily="18" charset="0"/>
            </a:endParaRPr>
          </a:p>
          <a:p>
            <a:r>
              <a:rPr lang="en-CA" sz="2400" dirty="0">
                <a:solidFill>
                  <a:schemeClr val="accent4">
                    <a:lumMod val="75000"/>
                  </a:schemeClr>
                </a:solidFill>
                <a:effectLst/>
                <a:ea typeface="Calibri" panose="020F0502020204030204" pitchFamily="34" charset="0"/>
                <a:cs typeface="Calibri" panose="020F0502020204030204" pitchFamily="34" charset="0"/>
              </a:rPr>
              <a:t>How can it be applied?</a:t>
            </a:r>
            <a:endParaRPr lang="en-CA" sz="2400" dirty="0">
              <a:solidFill>
                <a:schemeClr val="accent4">
                  <a:lumMod val="75000"/>
                </a:schemeClr>
              </a:solidFill>
              <a:ea typeface="Calibri" panose="020F0502020204030204" pitchFamily="34" charset="0"/>
              <a:cs typeface="Times New Roman" panose="02020603050405020304" pitchFamily="18" charset="0"/>
            </a:endParaRPr>
          </a:p>
          <a:p>
            <a:r>
              <a:rPr lang="en-CA" sz="2400" dirty="0">
                <a:solidFill>
                  <a:schemeClr val="accent4">
                    <a:lumMod val="75000"/>
                  </a:schemeClr>
                </a:solidFill>
                <a:effectLst/>
                <a:ea typeface="Calibri" panose="020F0502020204030204" pitchFamily="34" charset="0"/>
                <a:cs typeface="Calibri" panose="020F0502020204030204" pitchFamily="34" charset="0"/>
              </a:rPr>
              <a:t>Techniques and skills for regulation.</a:t>
            </a:r>
          </a:p>
          <a:p>
            <a:r>
              <a:rPr lang="en-US" sz="2400" dirty="0">
                <a:solidFill>
                  <a:schemeClr val="accent4">
                    <a:lumMod val="75000"/>
                  </a:schemeClr>
                </a:solidFill>
                <a:effectLst/>
                <a:ea typeface="Calibri" panose="020F0502020204030204" pitchFamily="34" charset="0"/>
                <a:cs typeface="Calibri" panose="020F0502020204030204" pitchFamily="34" charset="0"/>
              </a:rPr>
              <a:t>Somatic therapy as a resource for increasing wellness.</a:t>
            </a:r>
          </a:p>
          <a:p>
            <a:r>
              <a:rPr lang="en-US" sz="2400" dirty="0">
                <a:solidFill>
                  <a:schemeClr val="accent4">
                    <a:lumMod val="75000"/>
                  </a:schemeClr>
                </a:solidFill>
                <a:ea typeface="Calibri" panose="020F0502020204030204" pitchFamily="34" charset="0"/>
                <a:cs typeface="Calibri" panose="020F0502020204030204" pitchFamily="34" charset="0"/>
              </a:rPr>
              <a:t>Q&amp;A</a:t>
            </a:r>
            <a:endParaRPr lang="en-CA" sz="2400" dirty="0">
              <a:solidFill>
                <a:schemeClr val="accent4">
                  <a:lumMod val="75000"/>
                </a:schemeClr>
              </a:solidFill>
              <a:ea typeface="Calibri" panose="020F0502020204030204" pitchFamily="34" charset="0"/>
              <a:cs typeface="Times New Roman" panose="02020603050405020304" pitchFamily="18" charset="0"/>
            </a:endParaRPr>
          </a:p>
          <a:p>
            <a:endParaRPr lang="en-US" sz="2000" dirty="0">
              <a:solidFill>
                <a:schemeClr val="accent4">
                  <a:lumMod val="75000"/>
                </a:schemeClr>
              </a:solidFill>
            </a:endParaRPr>
          </a:p>
          <a:p>
            <a:endParaRPr lang="en-US" sz="2000" dirty="0">
              <a:solidFill>
                <a:schemeClr val="accent4">
                  <a:lumMod val="75000"/>
                </a:schemeClr>
              </a:solidFill>
            </a:endParaRPr>
          </a:p>
          <a:p>
            <a:endParaRPr lang="en-US" sz="2000" dirty="0">
              <a:solidFill>
                <a:schemeClr val="accent4">
                  <a:lumMod val="75000"/>
                </a:schemeClr>
              </a:solidFill>
            </a:endParaRPr>
          </a:p>
        </p:txBody>
      </p:sp>
    </p:spTree>
    <p:extLst>
      <p:ext uri="{BB962C8B-B14F-4D97-AF65-F5344CB8AC3E}">
        <p14:creationId xmlns:p14="http://schemas.microsoft.com/office/powerpoint/2010/main" val="4138459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93BB0-7CEA-2112-2BD0-EBD068B4237F}"/>
              </a:ext>
            </a:extLst>
          </p:cNvPr>
          <p:cNvSpPr>
            <a:spLocks noGrp="1"/>
          </p:cNvSpPr>
          <p:nvPr>
            <p:ph type="title"/>
          </p:nvPr>
        </p:nvSpPr>
        <p:spPr/>
        <p:txBody>
          <a:bodyPr/>
          <a:lstStyle/>
          <a:p>
            <a:pPr algn="ctr"/>
            <a:r>
              <a:rPr lang="en-US" dirty="0"/>
              <a:t>Why am I giving this talk today?</a:t>
            </a:r>
          </a:p>
        </p:txBody>
      </p:sp>
      <p:sp>
        <p:nvSpPr>
          <p:cNvPr id="3" name="Content Placeholder 2">
            <a:extLst>
              <a:ext uri="{FF2B5EF4-FFF2-40B4-BE49-F238E27FC236}">
                <a16:creationId xmlns:a16="http://schemas.microsoft.com/office/drawing/2014/main" id="{1A711DB3-3FC4-09F8-75FC-A1C471D5A405}"/>
              </a:ext>
            </a:extLst>
          </p:cNvPr>
          <p:cNvSpPr>
            <a:spLocks noGrp="1"/>
          </p:cNvSpPr>
          <p:nvPr>
            <p:ph idx="1"/>
          </p:nvPr>
        </p:nvSpPr>
        <p:spPr>
          <a:xfrm>
            <a:off x="924697" y="2534129"/>
            <a:ext cx="10429103" cy="3998306"/>
          </a:xfrm>
        </p:spPr>
        <p:txBody>
          <a:bodyPr>
            <a:normAutofit/>
          </a:bodyPr>
          <a:lstStyle/>
          <a:p>
            <a:r>
              <a:rPr lang="en-US" dirty="0"/>
              <a:t>My background in Somatic Studies: Rolfing and bodywork, Yoga, active meditation, Gestalt, Emotional Anatomy, and then finally </a:t>
            </a:r>
            <a:r>
              <a:rPr lang="en-US" b="1" dirty="0"/>
              <a:t>Sensorimotor Psychotherapy </a:t>
            </a:r>
            <a:r>
              <a:rPr lang="en-US" dirty="0"/>
              <a:t>(my main foundation of somatic psychology work)</a:t>
            </a:r>
          </a:p>
          <a:p>
            <a:endParaRPr lang="en-US" dirty="0"/>
          </a:p>
        </p:txBody>
      </p:sp>
    </p:spTree>
    <p:extLst>
      <p:ext uri="{BB962C8B-B14F-4D97-AF65-F5344CB8AC3E}">
        <p14:creationId xmlns:p14="http://schemas.microsoft.com/office/powerpoint/2010/main" val="879629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C8A0-4B56-96EE-5F71-C5DDD424B6F9}"/>
              </a:ext>
            </a:extLst>
          </p:cNvPr>
          <p:cNvSpPr>
            <a:spLocks noGrp="1"/>
          </p:cNvSpPr>
          <p:nvPr>
            <p:ph type="title"/>
          </p:nvPr>
        </p:nvSpPr>
        <p:spPr>
          <a:xfrm>
            <a:off x="1676400" y="2766218"/>
            <a:ext cx="10515600" cy="1325563"/>
          </a:xfrm>
        </p:spPr>
        <p:txBody>
          <a:bodyPr/>
          <a:lstStyle/>
          <a:p>
            <a:r>
              <a:rPr lang="en-US" dirty="0"/>
              <a:t>Quick Somatic Mindful Break</a:t>
            </a:r>
          </a:p>
        </p:txBody>
      </p:sp>
    </p:spTree>
    <p:extLst>
      <p:ext uri="{BB962C8B-B14F-4D97-AF65-F5344CB8AC3E}">
        <p14:creationId xmlns:p14="http://schemas.microsoft.com/office/powerpoint/2010/main" val="3879834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B6D64-C288-249F-91A5-61C592C4883B}"/>
              </a:ext>
            </a:extLst>
          </p:cNvPr>
          <p:cNvSpPr>
            <a:spLocks noGrp="1"/>
          </p:cNvSpPr>
          <p:nvPr>
            <p:ph type="title"/>
          </p:nvPr>
        </p:nvSpPr>
        <p:spPr/>
        <p:txBody>
          <a:bodyPr/>
          <a:lstStyle/>
          <a:p>
            <a:pPr algn="ctr"/>
            <a:r>
              <a:rPr lang="en-US" dirty="0"/>
              <a:t>What is Somatic Therapy?</a:t>
            </a:r>
          </a:p>
        </p:txBody>
      </p:sp>
      <p:sp>
        <p:nvSpPr>
          <p:cNvPr id="3" name="Content Placeholder 2">
            <a:extLst>
              <a:ext uri="{FF2B5EF4-FFF2-40B4-BE49-F238E27FC236}">
                <a16:creationId xmlns:a16="http://schemas.microsoft.com/office/drawing/2014/main" id="{168AC861-A59B-745B-801F-528E54485DBB}"/>
              </a:ext>
            </a:extLst>
          </p:cNvPr>
          <p:cNvSpPr>
            <a:spLocks noGrp="1"/>
          </p:cNvSpPr>
          <p:nvPr>
            <p:ph idx="1"/>
          </p:nvPr>
        </p:nvSpPr>
        <p:spPr>
          <a:xfrm>
            <a:off x="539579" y="1841157"/>
            <a:ext cx="10814221" cy="4683210"/>
          </a:xfrm>
        </p:spPr>
        <p:txBody>
          <a:bodyPr>
            <a:normAutofit/>
          </a:bodyPr>
          <a:lstStyle/>
          <a:p>
            <a:r>
              <a:rPr lang="en-CA" sz="2000" dirty="0">
                <a:solidFill>
                  <a:schemeClr val="tx2"/>
                </a:solidFill>
                <a:ea typeface="Calibri" panose="020F0502020204030204" pitchFamily="34" charset="0"/>
                <a:cs typeface="Times New Roman" panose="02020603050405020304" pitchFamily="18" charset="0"/>
              </a:rPr>
              <a:t>U</a:t>
            </a:r>
            <a:r>
              <a:rPr lang="en-CA" sz="2000" dirty="0">
                <a:solidFill>
                  <a:schemeClr val="tx2"/>
                </a:solidFill>
                <a:effectLst/>
                <a:ea typeface="Calibri" panose="020F0502020204030204" pitchFamily="34" charset="0"/>
                <a:cs typeface="Times New Roman" panose="02020603050405020304" pitchFamily="18" charset="0"/>
              </a:rPr>
              <a:t>mbrella term for therapies that center on the mind-body connection. Somatic means “relating to the body.”</a:t>
            </a:r>
          </a:p>
          <a:p>
            <a:r>
              <a:rPr lang="en-CA" sz="2000" dirty="0">
                <a:solidFill>
                  <a:schemeClr val="tx2"/>
                </a:solidFill>
                <a:effectLst/>
                <a:ea typeface="Calibri" panose="020F0502020204030204" pitchFamily="34" charset="0"/>
                <a:cs typeface="Times New Roman" panose="02020603050405020304" pitchFamily="18" charset="0"/>
              </a:rPr>
              <a:t>In wester psychology it extends over a hundred years back to </a:t>
            </a:r>
            <a:r>
              <a:rPr lang="en-CA" sz="2000" dirty="0" err="1">
                <a:solidFill>
                  <a:schemeClr val="tx2"/>
                </a:solidFill>
                <a:effectLst/>
                <a:ea typeface="Calibri" panose="020F0502020204030204" pitchFamily="34" charset="0"/>
                <a:cs typeface="Times New Roman" panose="02020603050405020304" pitchFamily="18" charset="0"/>
              </a:rPr>
              <a:t>Wilheim</a:t>
            </a:r>
            <a:r>
              <a:rPr lang="en-CA" sz="2000" dirty="0">
                <a:solidFill>
                  <a:schemeClr val="tx2"/>
                </a:solidFill>
                <a:effectLst/>
                <a:ea typeface="Calibri" panose="020F0502020204030204" pitchFamily="34" charset="0"/>
                <a:cs typeface="Times New Roman" panose="02020603050405020304" pitchFamily="18" charset="0"/>
              </a:rPr>
              <a:t> Reich, Freud’s direct student and the first one (in wester psychology*) to </a:t>
            </a:r>
            <a:r>
              <a:rPr lang="en-CA" sz="2000" spc="25" dirty="0">
                <a:solidFill>
                  <a:schemeClr val="tx2"/>
                </a:solidFill>
                <a:effectLst/>
                <a:ea typeface="Times New Roman" panose="02020603050405020304" pitchFamily="18" charset="0"/>
                <a:cs typeface="Times New Roman" panose="02020603050405020304" pitchFamily="18" charset="0"/>
              </a:rPr>
              <a:t>suggest that emotions and even personality traits reflected in muscular tension, posture and physical movement</a:t>
            </a:r>
          </a:p>
          <a:p>
            <a:r>
              <a:rPr lang="en-US" sz="2000" spc="25" dirty="0">
                <a:solidFill>
                  <a:schemeClr val="tx2"/>
                </a:solidFill>
                <a:cs typeface="Times New Roman" panose="02020603050405020304" pitchFamily="18" charset="0"/>
              </a:rPr>
              <a:t>Basic assumption: experiences we have as humans are held in our body and represented by it. Our body tells our story – </a:t>
            </a:r>
            <a:r>
              <a:rPr lang="en-US" sz="2000" b="1" i="1" spc="25" dirty="0">
                <a:solidFill>
                  <a:schemeClr val="tx2"/>
                </a:solidFill>
                <a:cs typeface="Times New Roman" panose="02020603050405020304" pitchFamily="18" charset="0"/>
              </a:rPr>
              <a:t>the story teller’s experience while telling the story is what we pay attention to.</a:t>
            </a:r>
          </a:p>
          <a:p>
            <a:r>
              <a:rPr lang="en-CA" sz="2000" dirty="0">
                <a:solidFill>
                  <a:schemeClr val="tx2"/>
                </a:solidFill>
                <a:effectLst/>
                <a:ea typeface="Calibri" panose="020F0502020204030204" pitchFamily="34" charset="0"/>
                <a:cs typeface="Times New Roman" panose="02020603050405020304" pitchFamily="18" charset="0"/>
              </a:rPr>
              <a:t>Gaining popularity last 1-2 decades, largely due to furthering understanding of Trauma.</a:t>
            </a:r>
          </a:p>
          <a:p>
            <a:r>
              <a:rPr lang="en-CA" sz="2000" spc="25" dirty="0">
                <a:solidFill>
                  <a:schemeClr val="tx2"/>
                </a:solidFill>
                <a:cs typeface="Times New Roman" panose="02020603050405020304" pitchFamily="18" charset="0"/>
              </a:rPr>
              <a:t>Somatic understanding is a must in any for of effective trauma therapy. </a:t>
            </a:r>
            <a:endParaRPr lang="en-US" sz="2000" spc="25" dirty="0">
              <a:solidFill>
                <a:schemeClr val="tx2"/>
              </a:solidFill>
              <a:cs typeface="Times New Roman" panose="02020603050405020304" pitchFamily="18" charset="0"/>
            </a:endParaRPr>
          </a:p>
          <a:p>
            <a:endParaRPr lang="en-US" sz="2000" dirty="0">
              <a:solidFill>
                <a:schemeClr val="tx2"/>
              </a:solidFill>
            </a:endParaRPr>
          </a:p>
        </p:txBody>
      </p:sp>
    </p:spTree>
    <p:extLst>
      <p:ext uri="{BB962C8B-B14F-4D97-AF65-F5344CB8AC3E}">
        <p14:creationId xmlns:p14="http://schemas.microsoft.com/office/powerpoint/2010/main" val="3287384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ame 8">
            <a:extLst>
              <a:ext uri="{FF2B5EF4-FFF2-40B4-BE49-F238E27FC236}">
                <a16:creationId xmlns:a16="http://schemas.microsoft.com/office/drawing/2014/main" id="{DD7EAFE6-2BB9-41FB-9CF4-588CFC70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8A2477EE-FBE5-4DB7-8438-DE1CAC61A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5B0E521E-8528-4E92-8B8C-67ED5C5BD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7"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ame 14">
            <a:extLst>
              <a:ext uri="{FF2B5EF4-FFF2-40B4-BE49-F238E27FC236}">
                <a16:creationId xmlns:a16="http://schemas.microsoft.com/office/drawing/2014/main" id="{F097499C-1674-4A33-BAFD-70C190D38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7"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Diagram&#10;&#10;Description automatically generated">
            <a:extLst>
              <a:ext uri="{FF2B5EF4-FFF2-40B4-BE49-F238E27FC236}">
                <a16:creationId xmlns:a16="http://schemas.microsoft.com/office/drawing/2014/main" id="{5D475EFB-7076-3E75-B906-4C514046AA42}"/>
              </a:ext>
            </a:extLst>
          </p:cNvPr>
          <p:cNvPicPr>
            <a:picLocks noGrp="1" noChangeAspect="1"/>
          </p:cNvPicPr>
          <p:nvPr>
            <p:ph idx="1"/>
          </p:nvPr>
        </p:nvPicPr>
        <p:blipFill rotWithShape="1">
          <a:blip r:embed="rId2"/>
          <a:srcRect t="2122" r="1" b="1"/>
          <a:stretch/>
        </p:blipFill>
        <p:spPr>
          <a:xfrm>
            <a:off x="-1" y="10"/>
            <a:ext cx="12185515" cy="6857990"/>
          </a:xfrm>
          <a:prstGeom prst="rect">
            <a:avLst/>
          </a:prstGeom>
        </p:spPr>
      </p:pic>
    </p:spTree>
    <p:extLst>
      <p:ext uri="{BB962C8B-B14F-4D97-AF65-F5344CB8AC3E}">
        <p14:creationId xmlns:p14="http://schemas.microsoft.com/office/powerpoint/2010/main" val="657672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13100-19E9-F0AE-7B58-FD995072ACA4}"/>
              </a:ext>
            </a:extLst>
          </p:cNvPr>
          <p:cNvSpPr>
            <a:spLocks noGrp="1"/>
          </p:cNvSpPr>
          <p:nvPr>
            <p:ph type="title"/>
          </p:nvPr>
        </p:nvSpPr>
        <p:spPr>
          <a:xfrm>
            <a:off x="3344631" y="1012582"/>
            <a:ext cx="10515600" cy="1325563"/>
          </a:xfrm>
        </p:spPr>
        <p:txBody>
          <a:bodyPr/>
          <a:lstStyle/>
          <a:p>
            <a:r>
              <a:rPr lang="en-US" dirty="0"/>
              <a:t>WHY the Body?</a:t>
            </a:r>
          </a:p>
        </p:txBody>
      </p:sp>
      <p:sp>
        <p:nvSpPr>
          <p:cNvPr id="3" name="Content Placeholder 2">
            <a:extLst>
              <a:ext uri="{FF2B5EF4-FFF2-40B4-BE49-F238E27FC236}">
                <a16:creationId xmlns:a16="http://schemas.microsoft.com/office/drawing/2014/main" id="{BAC55BD8-BBF8-EB12-CE8F-621603483D91}"/>
              </a:ext>
            </a:extLst>
          </p:cNvPr>
          <p:cNvSpPr>
            <a:spLocks noGrp="1"/>
          </p:cNvSpPr>
          <p:nvPr>
            <p:ph idx="1"/>
          </p:nvPr>
        </p:nvSpPr>
        <p:spPr/>
        <p:txBody>
          <a:bodyPr>
            <a:normAutofit/>
          </a:bodyPr>
          <a:lstStyle/>
          <a:p>
            <a:br>
              <a:rPr lang="en-CA" sz="2200" dirty="0">
                <a:effectLst/>
              </a:rPr>
            </a:br>
            <a:endParaRPr lang="en-CA" sz="2200" dirty="0">
              <a:effectLst/>
            </a:endParaRPr>
          </a:p>
          <a:p>
            <a:r>
              <a:rPr lang="en-CA" sz="2200" dirty="0">
                <a:effectLst/>
              </a:rPr>
              <a:t>“Few skills are more essential than the ability to settle your body. If you can settle your body, you are more likely to be calm, alert and fully present, no matter what is going on around you. A settled body enables you to harmonize and connect with the other bodies around you, while encouraging those bodies to settle as well.” </a:t>
            </a:r>
            <a:r>
              <a:rPr lang="en-CA" sz="2200" dirty="0" err="1">
                <a:effectLst/>
              </a:rPr>
              <a:t>Resma</a:t>
            </a:r>
            <a:r>
              <a:rPr lang="en-CA" sz="2200" dirty="0" err="1"/>
              <a:t>a</a:t>
            </a:r>
            <a:r>
              <a:rPr lang="en-CA" sz="2200" dirty="0"/>
              <a:t> </a:t>
            </a:r>
            <a:r>
              <a:rPr lang="en-CA" sz="2200" dirty="0" err="1">
                <a:effectLst/>
              </a:rPr>
              <a:t>Menakem</a:t>
            </a:r>
            <a:r>
              <a:rPr lang="en-CA" sz="2200" dirty="0"/>
              <a:t>, My Grandmother’s Hands</a:t>
            </a:r>
            <a:endParaRPr lang="en-CA" sz="2200" dirty="0">
              <a:effectLst/>
            </a:endParaRPr>
          </a:p>
          <a:p>
            <a:br>
              <a:rPr lang="en-CA" dirty="0">
                <a:effectLst/>
                <a:latin typeface="Calibri" panose="020F0502020204030204" pitchFamily="34" charset="0"/>
              </a:rPr>
            </a:br>
            <a:endParaRPr lang="en-CA" dirty="0">
              <a:effectLst/>
              <a:latin typeface="Calibri" panose="020F0502020204030204" pitchFamily="34" charset="0"/>
            </a:endParaRPr>
          </a:p>
          <a:p>
            <a:endParaRPr lang="en-US" dirty="0"/>
          </a:p>
        </p:txBody>
      </p:sp>
    </p:spTree>
    <p:extLst>
      <p:ext uri="{BB962C8B-B14F-4D97-AF65-F5344CB8AC3E}">
        <p14:creationId xmlns:p14="http://schemas.microsoft.com/office/powerpoint/2010/main" val="4082457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33AF6-C828-3CE4-90CA-C03A87CEFD27}"/>
              </a:ext>
            </a:extLst>
          </p:cNvPr>
          <p:cNvSpPr>
            <a:spLocks noGrp="1"/>
          </p:cNvSpPr>
          <p:nvPr>
            <p:ph type="title"/>
          </p:nvPr>
        </p:nvSpPr>
        <p:spPr/>
        <p:txBody>
          <a:bodyPr/>
          <a:lstStyle/>
          <a:p>
            <a:pPr algn="ctr"/>
            <a:r>
              <a:rPr lang="en-US" dirty="0"/>
              <a:t>Ways to work with the Body?</a:t>
            </a:r>
          </a:p>
        </p:txBody>
      </p:sp>
      <p:sp>
        <p:nvSpPr>
          <p:cNvPr id="3" name="Content Placeholder 2">
            <a:extLst>
              <a:ext uri="{FF2B5EF4-FFF2-40B4-BE49-F238E27FC236}">
                <a16:creationId xmlns:a16="http://schemas.microsoft.com/office/drawing/2014/main" id="{08047129-43AA-59D1-7AE9-1061495F49ED}"/>
              </a:ext>
            </a:extLst>
          </p:cNvPr>
          <p:cNvSpPr>
            <a:spLocks noGrp="1"/>
          </p:cNvSpPr>
          <p:nvPr>
            <p:ph idx="1"/>
          </p:nvPr>
        </p:nvSpPr>
        <p:spPr/>
        <p:txBody>
          <a:bodyPr>
            <a:normAutofit fontScale="85000" lnSpcReduction="10000"/>
          </a:bodyPr>
          <a:lstStyle/>
          <a:p>
            <a:r>
              <a:rPr lang="en-US" dirty="0"/>
              <a:t>1. </a:t>
            </a:r>
            <a:r>
              <a:rPr lang="en-US" b="1" dirty="0"/>
              <a:t>Resourcing: </a:t>
            </a:r>
            <a:r>
              <a:rPr lang="en-US" dirty="0"/>
              <a:t>nervous system regulation, expansion of clients WOT, building capacity for connection and emotional experience…..</a:t>
            </a:r>
          </a:p>
          <a:p>
            <a:r>
              <a:rPr lang="en-US" dirty="0"/>
              <a:t>2. </a:t>
            </a:r>
            <a:r>
              <a:rPr lang="en-US" b="1" dirty="0"/>
              <a:t>Phase 2 trauma processing: </a:t>
            </a:r>
            <a:r>
              <a:rPr lang="en-US" dirty="0"/>
              <a:t>specific somatic skills to help body/ANS integrate traumatic material and complete active defenses. </a:t>
            </a:r>
          </a:p>
          <a:p>
            <a:r>
              <a:rPr lang="en-US" dirty="0"/>
              <a:t>3. </a:t>
            </a:r>
            <a:r>
              <a:rPr lang="en-US" b="1" dirty="0"/>
              <a:t>Attachment repair and Relational work: </a:t>
            </a:r>
            <a:r>
              <a:rPr lang="en-US" dirty="0"/>
              <a:t>(i.e.  boundaries, basic developmental movements, ability to connect and receive support... )</a:t>
            </a:r>
          </a:p>
          <a:p>
            <a:r>
              <a:rPr lang="en-US" dirty="0"/>
              <a:t>4. Overall increased </a:t>
            </a:r>
            <a:r>
              <a:rPr lang="en-US" b="1" dirty="0"/>
              <a:t>wellness, </a:t>
            </a:r>
            <a:r>
              <a:rPr lang="en-US" dirty="0"/>
              <a:t>deep connection to self and to life...</a:t>
            </a:r>
          </a:p>
          <a:p>
            <a:r>
              <a:rPr lang="en-US" dirty="0"/>
              <a:t>….” we need to get out of our minds and come to our senses” Fritz </a:t>
            </a:r>
            <a:r>
              <a:rPr lang="en-US" dirty="0" err="1"/>
              <a:t>Perls</a:t>
            </a:r>
            <a:endParaRPr lang="en-US" dirty="0"/>
          </a:p>
          <a:p>
            <a:endParaRPr lang="en-US" dirty="0"/>
          </a:p>
        </p:txBody>
      </p:sp>
    </p:spTree>
    <p:extLst>
      <p:ext uri="{BB962C8B-B14F-4D97-AF65-F5344CB8AC3E}">
        <p14:creationId xmlns:p14="http://schemas.microsoft.com/office/powerpoint/2010/main" val="4152632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40C37-1315-3E22-AD35-1BBDF1C15EFE}"/>
              </a:ext>
            </a:extLst>
          </p:cNvPr>
          <p:cNvSpPr>
            <a:spLocks noGrp="1"/>
          </p:cNvSpPr>
          <p:nvPr>
            <p:ph type="title"/>
          </p:nvPr>
        </p:nvSpPr>
        <p:spPr/>
        <p:txBody>
          <a:bodyPr/>
          <a:lstStyle/>
          <a:p>
            <a:pPr algn="ctr"/>
            <a:r>
              <a:rPr lang="en-US" dirty="0"/>
              <a:t>What does it look like?</a:t>
            </a:r>
          </a:p>
        </p:txBody>
      </p:sp>
      <p:sp>
        <p:nvSpPr>
          <p:cNvPr id="3" name="Content Placeholder 2">
            <a:extLst>
              <a:ext uri="{FF2B5EF4-FFF2-40B4-BE49-F238E27FC236}">
                <a16:creationId xmlns:a16="http://schemas.microsoft.com/office/drawing/2014/main" id="{A45969DE-2BF8-F863-8D80-BCF80050C5E6}"/>
              </a:ext>
            </a:extLst>
          </p:cNvPr>
          <p:cNvSpPr>
            <a:spLocks noGrp="1"/>
          </p:cNvSpPr>
          <p:nvPr>
            <p:ph idx="1"/>
          </p:nvPr>
        </p:nvSpPr>
        <p:spPr/>
        <p:txBody>
          <a:bodyPr/>
          <a:lstStyle/>
          <a:p>
            <a:r>
              <a:rPr lang="en-US" dirty="0"/>
              <a:t>Including the body in therapeutic dialogue, talking </a:t>
            </a:r>
            <a:r>
              <a:rPr lang="en-US" b="1" i="1" dirty="0"/>
              <a:t>through</a:t>
            </a:r>
            <a:r>
              <a:rPr lang="en-US" dirty="0"/>
              <a:t> pain rather than talking </a:t>
            </a:r>
            <a:r>
              <a:rPr lang="en-US" b="1" i="1" dirty="0"/>
              <a:t>about</a:t>
            </a:r>
            <a:r>
              <a:rPr lang="en-US" dirty="0"/>
              <a:t> pain. </a:t>
            </a:r>
          </a:p>
          <a:p>
            <a:r>
              <a:rPr lang="en-US" dirty="0"/>
              <a:t>Noting as important the clients felt sensations, posture, movements, impulses, tension, and most importantly slowing down (like </a:t>
            </a:r>
            <a:r>
              <a:rPr lang="en-US" b="1" i="1" dirty="0"/>
              <a:t>really</a:t>
            </a:r>
            <a:r>
              <a:rPr lang="en-US" dirty="0"/>
              <a:t> slowing down) to make room for awareness of the implicit information held in the body, to allow the client to have time and space to </a:t>
            </a:r>
            <a:r>
              <a:rPr lang="en-US" b="1" i="1" dirty="0"/>
              <a:t>experience </a:t>
            </a:r>
            <a:r>
              <a:rPr lang="en-US" dirty="0"/>
              <a:t>themselves. </a:t>
            </a:r>
          </a:p>
          <a:p>
            <a:endParaRPr lang="en-US" dirty="0"/>
          </a:p>
        </p:txBody>
      </p:sp>
    </p:spTree>
    <p:extLst>
      <p:ext uri="{BB962C8B-B14F-4D97-AF65-F5344CB8AC3E}">
        <p14:creationId xmlns:p14="http://schemas.microsoft.com/office/powerpoint/2010/main" val="2528728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S3E15 The Window of Tolerance - Janell Rardon">
            <a:extLst>
              <a:ext uri="{FF2B5EF4-FFF2-40B4-BE49-F238E27FC236}">
                <a16:creationId xmlns:a16="http://schemas.microsoft.com/office/drawing/2014/main" id="{1FBD0A91-6BBA-2086-9986-61066F79039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7572" y="1714795"/>
            <a:ext cx="8821675" cy="4557866"/>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4609848A-BD56-F53F-F77E-C49F068CC919}"/>
              </a:ext>
            </a:extLst>
          </p:cNvPr>
          <p:cNvSpPr txBox="1">
            <a:spLocks/>
          </p:cNvSpPr>
          <p:nvPr/>
        </p:nvSpPr>
        <p:spPr>
          <a:xfrm>
            <a:off x="710610" y="585339"/>
            <a:ext cx="10515600" cy="1325563"/>
          </a:xfrm>
          <a:prstGeom prst="rect">
            <a:avLst/>
          </a:prstGeom>
        </p:spPr>
        <p:txBody>
          <a:bodyPr vert="horz" lIns="91440" tIns="45720" rIns="91440" bIns="45720" rtlCol="0" anchor="ctr">
            <a:normAutofit fontScale="92500"/>
          </a:bodyPr>
          <a:lstStyle>
            <a:lvl1pPr marL="0" algn="l" defTabSz="914400" rtl="0" eaLnBrk="1" latinLnBrk="0" hangingPunct="1">
              <a:lnSpc>
                <a:spcPct val="90000"/>
              </a:lnSpc>
              <a:spcBef>
                <a:spcPct val="0"/>
              </a:spcBef>
              <a:buNone/>
              <a:defRPr lang="en-US" sz="5200" kern="1200" dirty="0">
                <a:gradFill flip="none" rotWithShape="1">
                  <a:gsLst>
                    <a:gs pos="0">
                      <a:schemeClr val="accent5"/>
                    </a:gs>
                    <a:gs pos="100000">
                      <a:schemeClr val="accent1">
                        <a:alpha val="70000"/>
                      </a:schemeClr>
                    </a:gs>
                  </a:gsLst>
                  <a:lin ang="0" scaled="1"/>
                  <a:tileRect/>
                </a:gradFill>
                <a:latin typeface="+mj-lt"/>
                <a:ea typeface="+mn-ea"/>
                <a:cs typeface="Angsana New" panose="02020603050405020304" pitchFamily="18" charset="-34"/>
              </a:defRPr>
            </a:lvl1pPr>
          </a:lstStyle>
          <a:p>
            <a:pPr algn="ctr"/>
            <a:r>
              <a:rPr lang="en-CA" dirty="0"/>
              <a:t>Resourcing: increasing capacity in WOT</a:t>
            </a:r>
          </a:p>
        </p:txBody>
      </p:sp>
    </p:spTree>
    <p:extLst>
      <p:ext uri="{BB962C8B-B14F-4D97-AF65-F5344CB8AC3E}">
        <p14:creationId xmlns:p14="http://schemas.microsoft.com/office/powerpoint/2010/main" val="913947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B930D-C63D-1459-2F62-C9EC68D105A4}"/>
              </a:ext>
            </a:extLst>
          </p:cNvPr>
          <p:cNvSpPr>
            <a:spLocks noGrp="1"/>
          </p:cNvSpPr>
          <p:nvPr>
            <p:ph type="title"/>
          </p:nvPr>
        </p:nvSpPr>
        <p:spPr>
          <a:xfrm>
            <a:off x="1018954" y="681037"/>
            <a:ext cx="10515600" cy="1325563"/>
          </a:xfrm>
        </p:spPr>
        <p:txBody>
          <a:bodyPr>
            <a:normAutofit/>
          </a:bodyPr>
          <a:lstStyle/>
          <a:p>
            <a:r>
              <a:rPr lang="en-CA" sz="3600" dirty="0">
                <a:effectLst/>
                <a:latin typeface="+mn-lt"/>
              </a:rPr>
              <a:t>Down-Regulating for Hyper-Arousal (fight/flight)</a:t>
            </a:r>
          </a:p>
        </p:txBody>
      </p:sp>
      <p:sp>
        <p:nvSpPr>
          <p:cNvPr id="3" name="Content Placeholder 2">
            <a:extLst>
              <a:ext uri="{FF2B5EF4-FFF2-40B4-BE49-F238E27FC236}">
                <a16:creationId xmlns:a16="http://schemas.microsoft.com/office/drawing/2014/main" id="{D3BC6891-4BE4-5A54-DEE9-BD99AFE1185F}"/>
              </a:ext>
            </a:extLst>
          </p:cNvPr>
          <p:cNvSpPr>
            <a:spLocks noGrp="1"/>
          </p:cNvSpPr>
          <p:nvPr>
            <p:ph idx="1"/>
          </p:nvPr>
        </p:nvSpPr>
        <p:spPr>
          <a:xfrm>
            <a:off x="838200" y="2006600"/>
            <a:ext cx="10515600" cy="4170363"/>
          </a:xfrm>
        </p:spPr>
        <p:txBody>
          <a:bodyPr>
            <a:normAutofit fontScale="92500"/>
          </a:bodyPr>
          <a:lstStyle/>
          <a:p>
            <a:r>
              <a:rPr lang="en-CA" dirty="0">
                <a:effectLst/>
              </a:rPr>
              <a:t>When stuck on internal sensory overload, focus on external senses, away from overwhelming internal sensations.</a:t>
            </a:r>
          </a:p>
          <a:p>
            <a:r>
              <a:rPr lang="en-CA" b="1" dirty="0">
                <a:effectLst/>
              </a:rPr>
              <a:t>Grounding/Orienting</a:t>
            </a:r>
            <a:r>
              <a:rPr lang="en-CA" dirty="0">
                <a:effectLst/>
              </a:rPr>
              <a:t>: engaging senses, ex</a:t>
            </a:r>
            <a:r>
              <a:rPr lang="en-CA" dirty="0"/>
              <a:t>: s</a:t>
            </a:r>
            <a:r>
              <a:rPr lang="en-CA" dirty="0">
                <a:effectLst/>
              </a:rPr>
              <a:t>ight (orienting in room), sound, smell, taste, touch (</a:t>
            </a:r>
            <a:r>
              <a:rPr lang="en-CA" dirty="0"/>
              <a:t>press against chair, ground…</a:t>
            </a:r>
            <a:r>
              <a:rPr lang="en-CA" dirty="0">
                <a:effectLst/>
              </a:rPr>
              <a:t>).</a:t>
            </a:r>
          </a:p>
          <a:p>
            <a:r>
              <a:rPr lang="en-CA" b="1" dirty="0"/>
              <a:t>Centering/</a:t>
            </a:r>
            <a:r>
              <a:rPr lang="en-CA" b="1" dirty="0">
                <a:effectLst/>
              </a:rPr>
              <a:t>Nurturing/Calming/Self-Soothing</a:t>
            </a:r>
            <a:r>
              <a:rPr lang="en-CA" dirty="0">
                <a:effectLst/>
              </a:rPr>
              <a:t>: place hands over heart, hold arms tight and rock back and forth, hold pillow, weighted blanket, breathing techniques with longer exhales...</a:t>
            </a:r>
          </a:p>
          <a:p>
            <a:endParaRPr lang="en-US" dirty="0"/>
          </a:p>
        </p:txBody>
      </p:sp>
    </p:spTree>
    <p:extLst>
      <p:ext uri="{BB962C8B-B14F-4D97-AF65-F5344CB8AC3E}">
        <p14:creationId xmlns:p14="http://schemas.microsoft.com/office/powerpoint/2010/main" val="219326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C8F42-4940-935F-07E8-8BA1DC725FDB}"/>
              </a:ext>
            </a:extLst>
          </p:cNvPr>
          <p:cNvSpPr>
            <a:spLocks noGrp="1"/>
          </p:cNvSpPr>
          <p:nvPr>
            <p:ph type="title"/>
          </p:nvPr>
        </p:nvSpPr>
        <p:spPr>
          <a:xfrm>
            <a:off x="-244548" y="853094"/>
            <a:ext cx="12521609" cy="1325563"/>
          </a:xfrm>
        </p:spPr>
        <p:txBody>
          <a:bodyPr>
            <a:normAutofit/>
          </a:bodyPr>
          <a:lstStyle/>
          <a:p>
            <a:pPr algn="ctr"/>
            <a:r>
              <a:rPr lang="en-CA" sz="4000" dirty="0">
                <a:effectLst/>
                <a:latin typeface="+mn-lt"/>
              </a:rPr>
              <a:t>Up-Regulating for Hypo-Arousal (collapse)</a:t>
            </a:r>
            <a:br>
              <a:rPr lang="en-CA" sz="4000" dirty="0">
                <a:effectLst/>
                <a:latin typeface="+mn-lt"/>
              </a:rPr>
            </a:br>
            <a:endParaRPr lang="en-US" sz="4000" dirty="0">
              <a:latin typeface="+mn-lt"/>
            </a:endParaRPr>
          </a:p>
        </p:txBody>
      </p:sp>
      <p:sp>
        <p:nvSpPr>
          <p:cNvPr id="3" name="Content Placeholder 2">
            <a:extLst>
              <a:ext uri="{FF2B5EF4-FFF2-40B4-BE49-F238E27FC236}">
                <a16:creationId xmlns:a16="http://schemas.microsoft.com/office/drawing/2014/main" id="{A1CE388F-D525-BEA9-E389-42798428CCD2}"/>
              </a:ext>
            </a:extLst>
          </p:cNvPr>
          <p:cNvSpPr>
            <a:spLocks noGrp="1"/>
          </p:cNvSpPr>
          <p:nvPr>
            <p:ph idx="1"/>
          </p:nvPr>
        </p:nvSpPr>
        <p:spPr/>
        <p:txBody>
          <a:bodyPr>
            <a:normAutofit fontScale="92500"/>
          </a:bodyPr>
          <a:lstStyle/>
          <a:p>
            <a:r>
              <a:rPr lang="en-CA" dirty="0">
                <a:effectLst/>
              </a:rPr>
              <a:t>When feelings are experienced as too overwhelming and sensory overload has resulted in shut </a:t>
            </a:r>
            <a:r>
              <a:rPr lang="en-CA" dirty="0"/>
              <a:t>down or </a:t>
            </a:r>
            <a:r>
              <a:rPr lang="en-CA" dirty="0">
                <a:effectLst/>
              </a:rPr>
              <a:t>dissociation</a:t>
            </a:r>
          </a:p>
          <a:p>
            <a:r>
              <a:rPr lang="en-CA" b="1" dirty="0">
                <a:effectLst/>
              </a:rPr>
              <a:t>Focus on motor impulses</a:t>
            </a:r>
            <a:r>
              <a:rPr lang="en-CA" dirty="0">
                <a:effectLst/>
              </a:rPr>
              <a:t>: engage muscles with pressure on arms/ thighs; </a:t>
            </a:r>
            <a:r>
              <a:rPr lang="en-CA" b="1" dirty="0">
                <a:effectLst/>
              </a:rPr>
              <a:t>tap on muscles to increase circulation</a:t>
            </a:r>
            <a:r>
              <a:rPr lang="en-CA" dirty="0">
                <a:effectLst/>
              </a:rPr>
              <a:t>, apply downward pressure with hands on table; sit on the floor… </a:t>
            </a:r>
          </a:p>
          <a:p>
            <a:r>
              <a:rPr lang="en-CA" dirty="0">
                <a:effectLst/>
              </a:rPr>
              <a:t>Rhythmic repetitive movement (to restore flow of life), moving body, dancing, drumming, stomping (follow client’s internal rhythm), throwing a ball back in fort with therapist…</a:t>
            </a:r>
          </a:p>
          <a:p>
            <a:endParaRPr lang="en-US" dirty="0"/>
          </a:p>
        </p:txBody>
      </p:sp>
    </p:spTree>
    <p:extLst>
      <p:ext uri="{BB962C8B-B14F-4D97-AF65-F5344CB8AC3E}">
        <p14:creationId xmlns:p14="http://schemas.microsoft.com/office/powerpoint/2010/main" val="152339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D8E3A-286A-EA30-B84D-F135A5866220}"/>
              </a:ext>
            </a:extLst>
          </p:cNvPr>
          <p:cNvSpPr>
            <a:spLocks noGrp="1"/>
          </p:cNvSpPr>
          <p:nvPr>
            <p:ph type="title"/>
          </p:nvPr>
        </p:nvSpPr>
        <p:spPr/>
        <p:txBody>
          <a:bodyPr>
            <a:normAutofit fontScale="90000"/>
          </a:bodyPr>
          <a:lstStyle/>
          <a:p>
            <a:pPr algn="ctr"/>
            <a:r>
              <a:rPr lang="en-US" dirty="0"/>
              <a:t>How to know when clients are getting out of the WOT?</a:t>
            </a:r>
          </a:p>
        </p:txBody>
      </p:sp>
      <p:pic>
        <p:nvPicPr>
          <p:cNvPr id="4" name="Content Placeholder 4" descr="Diagram&#10;&#10;Description automatically generated">
            <a:extLst>
              <a:ext uri="{FF2B5EF4-FFF2-40B4-BE49-F238E27FC236}">
                <a16:creationId xmlns:a16="http://schemas.microsoft.com/office/drawing/2014/main" id="{87548A70-82DB-DA7F-29B0-60AAEE2CCF5B}"/>
              </a:ext>
            </a:extLst>
          </p:cNvPr>
          <p:cNvPicPr>
            <a:picLocks noChangeAspect="1"/>
          </p:cNvPicPr>
          <p:nvPr/>
        </p:nvPicPr>
        <p:blipFill>
          <a:blip r:embed="rId2"/>
          <a:stretch>
            <a:fillRect/>
          </a:stretch>
        </p:blipFill>
        <p:spPr>
          <a:xfrm>
            <a:off x="2209307" y="2006600"/>
            <a:ext cx="7773386" cy="4172580"/>
          </a:xfrm>
          <a:prstGeom prst="rect">
            <a:avLst/>
          </a:prstGeom>
        </p:spPr>
      </p:pic>
    </p:spTree>
    <p:extLst>
      <p:ext uri="{BB962C8B-B14F-4D97-AF65-F5344CB8AC3E}">
        <p14:creationId xmlns:p14="http://schemas.microsoft.com/office/powerpoint/2010/main" val="1600519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3E4CB-062E-A14C-7561-4D67524380A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5AF8744-3DC1-8E22-D591-06C688104433}"/>
              </a:ext>
            </a:extLst>
          </p:cNvPr>
          <p:cNvSpPr>
            <a:spLocks noGrp="1"/>
          </p:cNvSpPr>
          <p:nvPr>
            <p:ph idx="1"/>
          </p:nvPr>
        </p:nvSpPr>
        <p:spPr/>
        <p:txBody>
          <a:bodyPr/>
          <a:lstStyle/>
          <a:p>
            <a:endParaRPr lang="en-US"/>
          </a:p>
        </p:txBody>
      </p:sp>
      <p:pic>
        <p:nvPicPr>
          <p:cNvPr id="4" name="Picture 3" descr="Text&#10;&#10;Description automatically generated with medium confidence">
            <a:extLst>
              <a:ext uri="{FF2B5EF4-FFF2-40B4-BE49-F238E27FC236}">
                <a16:creationId xmlns:a16="http://schemas.microsoft.com/office/drawing/2014/main" id="{702D0A20-9393-471A-FADC-D6731BEB8099}"/>
              </a:ext>
            </a:extLst>
          </p:cNvPr>
          <p:cNvPicPr>
            <a:picLocks noChangeAspect="1"/>
          </p:cNvPicPr>
          <p:nvPr/>
        </p:nvPicPr>
        <p:blipFill>
          <a:blip r:embed="rId2"/>
          <a:stretch>
            <a:fillRect/>
          </a:stretch>
        </p:blipFill>
        <p:spPr>
          <a:xfrm>
            <a:off x="900557" y="557208"/>
            <a:ext cx="10453243" cy="5619755"/>
          </a:xfrm>
          <a:prstGeom prst="rect">
            <a:avLst/>
          </a:prstGeom>
        </p:spPr>
      </p:pic>
    </p:spTree>
    <p:extLst>
      <p:ext uri="{BB962C8B-B14F-4D97-AF65-F5344CB8AC3E}">
        <p14:creationId xmlns:p14="http://schemas.microsoft.com/office/powerpoint/2010/main" val="3941992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ame 8">
            <a:extLst>
              <a:ext uri="{FF2B5EF4-FFF2-40B4-BE49-F238E27FC236}">
                <a16:creationId xmlns:a16="http://schemas.microsoft.com/office/drawing/2014/main" id="{DD7EAFE6-2BB9-41FB-9CF4-588CFC70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610334BF-0422-4A9A-BE46-AEB8C348B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98F2823-0279-49D8-928D-754B22253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2E45E95-311C-41C7-A882-6E43F08068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B7299D5D-ECC5-41EB-B830-C3A35FB355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537516"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88C91735-5EFE-44D1-8CC6-FDF0D11B6F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1FA67F5-09B2-9499-80E3-483F7911E3B6}"/>
              </a:ext>
            </a:extLst>
          </p:cNvPr>
          <p:cNvSpPr>
            <a:spLocks noGrp="1"/>
          </p:cNvSpPr>
          <p:nvPr>
            <p:ph type="title"/>
          </p:nvPr>
        </p:nvSpPr>
        <p:spPr>
          <a:xfrm>
            <a:off x="748145" y="1453759"/>
            <a:ext cx="13438909" cy="2387600"/>
          </a:xfrm>
        </p:spPr>
        <p:txBody>
          <a:bodyPr vert="horz" lIns="91440" tIns="45720" rIns="91440" bIns="45720" rtlCol="0" anchor="b">
            <a:normAutofit/>
          </a:bodyPr>
          <a:lstStyle/>
          <a:p>
            <a:r>
              <a:rPr lang="en-US" sz="5400" dirty="0">
                <a:solidFill>
                  <a:srgbClr val="FFFFFF"/>
                </a:solidFill>
              </a:rPr>
              <a:t>Beyond Regulating and Resourcing?</a:t>
            </a:r>
          </a:p>
        </p:txBody>
      </p:sp>
      <p:sp>
        <p:nvSpPr>
          <p:cNvPr id="21" name="Oval 20">
            <a:extLst>
              <a:ext uri="{FF2B5EF4-FFF2-40B4-BE49-F238E27FC236}">
                <a16:creationId xmlns:a16="http://schemas.microsoft.com/office/drawing/2014/main" id="{D33F926C-2613-475D-AEE4-CD7D87D3BA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83599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0" name="Frame 1039">
            <a:extLst>
              <a:ext uri="{FF2B5EF4-FFF2-40B4-BE49-F238E27FC236}">
                <a16:creationId xmlns:a16="http://schemas.microsoft.com/office/drawing/2014/main" id="{DD7EAFE6-2BB9-41FB-9CF4-588CFC708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frame">
            <a:avLst>
              <a:gd name="adj1" fmla="val 7164"/>
            </a:avLst>
          </a:prstGeom>
          <a:gradFill flip="none" rotWithShape="1">
            <a:gsLst>
              <a:gs pos="0">
                <a:schemeClr val="accent2">
                  <a:alpha val="40000"/>
                </a:schemeClr>
              </a:gs>
              <a:gs pos="100000">
                <a:schemeClr val="accent1">
                  <a:alpha val="4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42" name="Rectangle 1041">
            <a:extLst>
              <a:ext uri="{FF2B5EF4-FFF2-40B4-BE49-F238E27FC236}">
                <a16:creationId xmlns:a16="http://schemas.microsoft.com/office/drawing/2014/main" id="{610334BF-0422-4A9A-BE46-AEB8C348B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Rectangle 1043">
            <a:extLst>
              <a:ext uri="{FF2B5EF4-FFF2-40B4-BE49-F238E27FC236}">
                <a16:creationId xmlns:a16="http://schemas.microsoft.com/office/drawing/2014/main" id="{C98F2823-0279-49D8-928D-754B222533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4"/>
            <a:ext cx="12188952" cy="6858000"/>
          </a:xfrm>
          <a:prstGeom prst="rect">
            <a:avLst/>
          </a:prstGeom>
          <a:gradFill flip="none" rotWithShape="1">
            <a:gsLst>
              <a:gs pos="0">
                <a:schemeClr val="accent2">
                  <a:alpha val="60000"/>
                </a:schemeClr>
              </a:gs>
              <a:gs pos="100000">
                <a:schemeClr val="accent1">
                  <a:alpha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Rectangle 1045">
            <a:extLst>
              <a:ext uri="{FF2B5EF4-FFF2-40B4-BE49-F238E27FC236}">
                <a16:creationId xmlns:a16="http://schemas.microsoft.com/office/drawing/2014/main" id="{02E45E95-311C-41C7-A882-6E43F08068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63"/>
            <a:ext cx="12188952" cy="6858000"/>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8" name="Oval 1047">
            <a:extLst>
              <a:ext uri="{FF2B5EF4-FFF2-40B4-BE49-F238E27FC236}">
                <a16:creationId xmlns:a16="http://schemas.microsoft.com/office/drawing/2014/main" id="{B7299D5D-ECC5-41EB-B830-C3A35FB355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537516" y="0"/>
            <a:ext cx="6857999" cy="6857998"/>
          </a:xfrm>
          <a:prstGeom prst="ellipse">
            <a:avLst/>
          </a:prstGeom>
          <a:gradFill>
            <a:gsLst>
              <a:gs pos="0">
                <a:schemeClr val="accent1">
                  <a:lumMod val="20000"/>
                  <a:lumOff val="80000"/>
                  <a:alpha val="40000"/>
                </a:schemeClr>
              </a:gs>
              <a:gs pos="100000">
                <a:schemeClr val="accent1">
                  <a:alpha val="40000"/>
                </a:schemeClr>
              </a:gs>
            </a:gsLst>
            <a:lin ang="2700000" scaled="1"/>
          </a:gradFill>
          <a:ln>
            <a:noFill/>
          </a:ln>
          <a:effectLst>
            <a:softEdge rad="520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0" name="Oval 1049">
            <a:extLst>
              <a:ext uri="{FF2B5EF4-FFF2-40B4-BE49-F238E27FC236}">
                <a16:creationId xmlns:a16="http://schemas.microsoft.com/office/drawing/2014/main" id="{88C91735-5EFE-44D1-8CC6-FDF0D11B6F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3990" y="1194074"/>
            <a:ext cx="5589934" cy="5737916"/>
          </a:xfrm>
          <a:prstGeom prst="ellipse">
            <a:avLst/>
          </a:prstGeom>
          <a:gradFill>
            <a:gsLst>
              <a:gs pos="0">
                <a:schemeClr val="accent1">
                  <a:alpha val="40000"/>
                </a:schemeClr>
              </a:gs>
              <a:gs pos="100000">
                <a:schemeClr val="accent5">
                  <a:alpha val="20000"/>
                </a:schemeClr>
              </a:gs>
            </a:gsLst>
            <a:lin ang="2700000" scaled="1"/>
          </a:gradFill>
          <a:ln>
            <a:noFill/>
          </a:ln>
          <a:effectLst>
            <a:softEdge rad="952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BD1E84B-5A2A-CD98-9E56-D2751015CE27}"/>
              </a:ext>
            </a:extLst>
          </p:cNvPr>
          <p:cNvSpPr>
            <a:spLocks noGrp="1"/>
          </p:cNvSpPr>
          <p:nvPr>
            <p:ph type="title"/>
          </p:nvPr>
        </p:nvSpPr>
        <p:spPr>
          <a:xfrm>
            <a:off x="730229" y="1921896"/>
            <a:ext cx="4242472" cy="2387600"/>
          </a:xfrm>
        </p:spPr>
        <p:txBody>
          <a:bodyPr vert="horz" lIns="91440" tIns="45720" rIns="91440" bIns="45720" rtlCol="0" anchor="b">
            <a:normAutofit fontScale="90000"/>
          </a:bodyPr>
          <a:lstStyle/>
          <a:p>
            <a:pPr>
              <a:lnSpc>
                <a:spcPct val="150000"/>
              </a:lnSpc>
            </a:pPr>
            <a:r>
              <a:rPr lang="en-US" sz="5000" dirty="0">
                <a:solidFill>
                  <a:srgbClr val="FFFFFF"/>
                </a:solidFill>
              </a:rPr>
              <a:t>Attachment and Relational Somatic Work</a:t>
            </a:r>
          </a:p>
        </p:txBody>
      </p:sp>
      <p:sp>
        <p:nvSpPr>
          <p:cNvPr id="1052" name="Oval 1051">
            <a:extLst>
              <a:ext uri="{FF2B5EF4-FFF2-40B4-BE49-F238E27FC236}">
                <a16:creationId xmlns:a16="http://schemas.microsoft.com/office/drawing/2014/main" id="{D33F926C-2613-475D-AEE4-CD7D87D3BA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439622" y="194269"/>
            <a:ext cx="5760743" cy="5737917"/>
          </a:xfrm>
          <a:prstGeom prst="ellipse">
            <a:avLst/>
          </a:prstGeom>
          <a:gradFill>
            <a:gsLst>
              <a:gs pos="0">
                <a:schemeClr val="accent1">
                  <a:alpha val="20000"/>
                </a:schemeClr>
              </a:gs>
              <a:gs pos="100000">
                <a:schemeClr val="accent5">
                  <a:alpha val="40000"/>
                </a:schemeClr>
              </a:gs>
            </a:gsLst>
            <a:lin ang="2700000" scaled="1"/>
          </a:gradFill>
          <a:ln>
            <a:noFill/>
          </a:ln>
          <a:effectLst>
            <a:softEdge rad="1003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Your Relationship with Food and the Relational Cycle — Asheville Body  Centered Eating Disorder Therapy">
            <a:extLst>
              <a:ext uri="{FF2B5EF4-FFF2-40B4-BE49-F238E27FC236}">
                <a16:creationId xmlns:a16="http://schemas.microsoft.com/office/drawing/2014/main" id="{7CD9FF1F-6F50-0B55-75E2-F4B5E8E6B7FC}"/>
              </a:ext>
            </a:extLst>
          </p:cNvPr>
          <p:cNvPicPr>
            <a:picLocks noGrp="1" noChangeAspect="1" noChangeArrowheads="1"/>
          </p:cNvPicPr>
          <p:nvPr>
            <p:ph idx="1"/>
          </p:nvPr>
        </p:nvPicPr>
        <p:blipFill>
          <a:blip r:embed="rId2">
            <a:alphaModFix amt="80000"/>
            <a:extLst>
              <a:ext uri="{28A0092B-C50C-407E-A947-70E740481C1C}">
                <a14:useLocalDpi xmlns:a14="http://schemas.microsoft.com/office/drawing/2010/main" val="0"/>
              </a:ext>
            </a:extLst>
          </a:blip>
          <a:stretch>
            <a:fillRect/>
          </a:stretch>
        </p:blipFill>
        <p:spPr bwMode="auto">
          <a:xfrm>
            <a:off x="5450066" y="829186"/>
            <a:ext cx="6261521" cy="45730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4F8BC53-4CE0-2B3C-31FD-997E7E5BFA13}"/>
              </a:ext>
            </a:extLst>
          </p:cNvPr>
          <p:cNvSpPr txBox="1"/>
          <p:nvPr/>
        </p:nvSpPr>
        <p:spPr>
          <a:xfrm>
            <a:off x="5487577" y="5468218"/>
            <a:ext cx="6307908" cy="1200329"/>
          </a:xfrm>
          <a:prstGeom prst="rect">
            <a:avLst/>
          </a:prstGeom>
          <a:noFill/>
        </p:spPr>
        <p:txBody>
          <a:bodyPr wrap="square" rtlCol="0">
            <a:spAutoFit/>
          </a:bodyPr>
          <a:lstStyle/>
          <a:p>
            <a:r>
              <a:rPr lang="en-US" dirty="0"/>
              <a:t>They have strong psychological significance and impact how we relate to the world </a:t>
            </a:r>
          </a:p>
          <a:p>
            <a:pPr marL="285750" indent="-285750">
              <a:buFontTx/>
              <a:buChar char="-"/>
            </a:pPr>
            <a:r>
              <a:rPr lang="en-US" dirty="0"/>
              <a:t>Which one needs further development?</a:t>
            </a:r>
          </a:p>
          <a:p>
            <a:pPr marL="285750" indent="-285750">
              <a:buFontTx/>
              <a:buChar char="-"/>
            </a:pPr>
            <a:r>
              <a:rPr lang="en-US" dirty="0"/>
              <a:t>Which one is overdeveloped?</a:t>
            </a:r>
          </a:p>
        </p:txBody>
      </p:sp>
      <p:sp>
        <p:nvSpPr>
          <p:cNvPr id="5" name="TextBox 4">
            <a:extLst>
              <a:ext uri="{FF2B5EF4-FFF2-40B4-BE49-F238E27FC236}">
                <a16:creationId xmlns:a16="http://schemas.microsoft.com/office/drawing/2014/main" id="{FA407B3F-593E-B4C0-7A2D-5D9E51F45762}"/>
              </a:ext>
            </a:extLst>
          </p:cNvPr>
          <p:cNvSpPr txBox="1"/>
          <p:nvPr/>
        </p:nvSpPr>
        <p:spPr>
          <a:xfrm>
            <a:off x="6169461" y="171998"/>
            <a:ext cx="4944140" cy="646331"/>
          </a:xfrm>
          <a:prstGeom prst="rect">
            <a:avLst/>
          </a:prstGeom>
          <a:noFill/>
        </p:spPr>
        <p:txBody>
          <a:bodyPr wrap="square" rtlCol="0">
            <a:spAutoFit/>
          </a:bodyPr>
          <a:lstStyle/>
          <a:p>
            <a:pPr algn="ctr"/>
            <a:r>
              <a:rPr lang="en-US" dirty="0"/>
              <a:t>One example is working with the basic human Developmental Movements </a:t>
            </a:r>
          </a:p>
        </p:txBody>
      </p:sp>
    </p:spTree>
    <p:extLst>
      <p:ext uri="{BB962C8B-B14F-4D97-AF65-F5344CB8AC3E}">
        <p14:creationId xmlns:p14="http://schemas.microsoft.com/office/powerpoint/2010/main" val="2242638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2319A-F87D-63B9-5244-6FE4B88318C2}"/>
              </a:ext>
            </a:extLst>
          </p:cNvPr>
          <p:cNvSpPr>
            <a:spLocks noGrp="1"/>
          </p:cNvSpPr>
          <p:nvPr>
            <p:ph type="title"/>
          </p:nvPr>
        </p:nvSpPr>
        <p:spPr>
          <a:xfrm>
            <a:off x="3868480" y="386832"/>
            <a:ext cx="10515600" cy="1325563"/>
          </a:xfrm>
        </p:spPr>
        <p:txBody>
          <a:bodyPr/>
          <a:lstStyle/>
          <a:p>
            <a:r>
              <a:rPr lang="en-US" dirty="0"/>
              <a:t>How to start?</a:t>
            </a:r>
          </a:p>
        </p:txBody>
      </p:sp>
      <p:sp>
        <p:nvSpPr>
          <p:cNvPr id="3" name="Content Placeholder 2">
            <a:extLst>
              <a:ext uri="{FF2B5EF4-FFF2-40B4-BE49-F238E27FC236}">
                <a16:creationId xmlns:a16="http://schemas.microsoft.com/office/drawing/2014/main" id="{7BED7E67-22C9-2DC0-9D86-1E9E25095EA1}"/>
              </a:ext>
            </a:extLst>
          </p:cNvPr>
          <p:cNvSpPr>
            <a:spLocks noGrp="1"/>
          </p:cNvSpPr>
          <p:nvPr>
            <p:ph idx="1"/>
          </p:nvPr>
        </p:nvSpPr>
        <p:spPr>
          <a:xfrm>
            <a:off x="606056" y="1658679"/>
            <a:ext cx="10747744" cy="4518284"/>
          </a:xfrm>
        </p:spPr>
        <p:txBody>
          <a:bodyPr>
            <a:normAutofit fontScale="62500" lnSpcReduction="20000"/>
          </a:bodyPr>
          <a:lstStyle/>
          <a:p>
            <a:r>
              <a:rPr lang="en-US" b="1" dirty="0"/>
              <a:t>Be Genuinely Curious of your clients’ somatic experience</a:t>
            </a:r>
          </a:p>
          <a:p>
            <a:r>
              <a:rPr lang="en-US" b="1" dirty="0"/>
              <a:t>Questions to Ask:</a:t>
            </a:r>
          </a:p>
          <a:p>
            <a:pPr lvl="1"/>
            <a:r>
              <a:rPr lang="en-US" i="1" dirty="0"/>
              <a:t>Where do you feel it in your body?</a:t>
            </a:r>
          </a:p>
          <a:p>
            <a:pPr lvl="1"/>
            <a:r>
              <a:rPr lang="en-US" i="1" dirty="0"/>
              <a:t>Can you describe that sensation?</a:t>
            </a:r>
          </a:p>
          <a:p>
            <a:pPr lvl="1"/>
            <a:r>
              <a:rPr lang="en-US" i="1" dirty="0"/>
              <a:t>What happens to your (i.e.., jaw, chest, breath) as you talk about </a:t>
            </a:r>
            <a:r>
              <a:rPr lang="en-US" i="1" dirty="0" err="1"/>
              <a:t>xyz</a:t>
            </a:r>
            <a:endParaRPr lang="en-US" i="1" dirty="0"/>
          </a:p>
          <a:p>
            <a:pPr lvl="1"/>
            <a:r>
              <a:rPr lang="en-US" i="1" dirty="0"/>
              <a:t>Is there a movement that goes with that?</a:t>
            </a:r>
          </a:p>
          <a:p>
            <a:pPr lvl="1"/>
            <a:r>
              <a:rPr lang="en-US" i="1" dirty="0"/>
              <a:t>What happens if you intensify that sensation? Make it bigger?</a:t>
            </a:r>
          </a:p>
          <a:p>
            <a:pPr lvl="1"/>
            <a:r>
              <a:rPr lang="en-US" i="1" dirty="0"/>
              <a:t>Are there words that go with that movement?</a:t>
            </a:r>
          </a:p>
          <a:p>
            <a:pPr lvl="1"/>
            <a:r>
              <a:rPr lang="en-US" i="1" dirty="0"/>
              <a:t>Is there a color/image/ associated..?</a:t>
            </a:r>
          </a:p>
          <a:p>
            <a:r>
              <a:rPr lang="en-US" b="1" dirty="0"/>
              <a:t>Reflections to make:</a:t>
            </a:r>
          </a:p>
          <a:p>
            <a:pPr lvl="1"/>
            <a:r>
              <a:rPr lang="en-US" i="1" dirty="0"/>
              <a:t>I notice you take a deep breath when you mention your …</a:t>
            </a:r>
          </a:p>
          <a:p>
            <a:pPr lvl="1"/>
            <a:r>
              <a:rPr lang="en-US" i="1" dirty="0"/>
              <a:t>Your hands move in this way (mirror back the movement) when you share about …</a:t>
            </a:r>
          </a:p>
          <a:p>
            <a:r>
              <a:rPr lang="en-US" b="1" dirty="0"/>
              <a:t> Allow Client to SLOW DOWN and STAY WITH THAT </a:t>
            </a:r>
          </a:p>
          <a:p>
            <a:pPr lvl="1"/>
            <a:r>
              <a:rPr lang="en-US" i="1" dirty="0"/>
              <a:t>I invite you to stay with that for a moment… </a:t>
            </a:r>
          </a:p>
          <a:p>
            <a:pPr lvl="1"/>
            <a:r>
              <a:rPr lang="en-US" dirty="0"/>
              <a:t>Be VERY comfortable with silence, surprise, not knowing...</a:t>
            </a:r>
          </a:p>
          <a:p>
            <a:endParaRPr lang="en-US" dirty="0"/>
          </a:p>
        </p:txBody>
      </p:sp>
    </p:spTree>
    <p:extLst>
      <p:ext uri="{BB962C8B-B14F-4D97-AF65-F5344CB8AC3E}">
        <p14:creationId xmlns:p14="http://schemas.microsoft.com/office/powerpoint/2010/main" val="1768685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BFDDB-68D7-715B-BEB4-540D4B8571E2}"/>
              </a:ext>
            </a:extLst>
          </p:cNvPr>
          <p:cNvSpPr>
            <a:spLocks noGrp="1"/>
          </p:cNvSpPr>
          <p:nvPr>
            <p:ph type="title"/>
          </p:nvPr>
        </p:nvSpPr>
        <p:spPr>
          <a:xfrm>
            <a:off x="-579298" y="566737"/>
            <a:ext cx="13350595" cy="1325563"/>
          </a:xfrm>
        </p:spPr>
        <p:txBody>
          <a:bodyPr>
            <a:normAutofit/>
          </a:bodyPr>
          <a:lstStyle/>
          <a:p>
            <a:pPr algn="ctr"/>
            <a:r>
              <a:rPr lang="en-US" sz="4000" dirty="0"/>
              <a:t>Easiest way to start: FOCUS ON WELLNESS</a:t>
            </a:r>
          </a:p>
        </p:txBody>
      </p:sp>
      <p:sp>
        <p:nvSpPr>
          <p:cNvPr id="3" name="Content Placeholder 2">
            <a:extLst>
              <a:ext uri="{FF2B5EF4-FFF2-40B4-BE49-F238E27FC236}">
                <a16:creationId xmlns:a16="http://schemas.microsoft.com/office/drawing/2014/main" id="{F66ED685-87B4-3E59-3141-8B1CFA09885B}"/>
              </a:ext>
            </a:extLst>
          </p:cNvPr>
          <p:cNvSpPr>
            <a:spLocks noGrp="1"/>
          </p:cNvSpPr>
          <p:nvPr>
            <p:ph idx="1"/>
          </p:nvPr>
        </p:nvSpPr>
        <p:spPr>
          <a:xfrm>
            <a:off x="838200" y="2006600"/>
            <a:ext cx="10515600" cy="4170363"/>
          </a:xfrm>
        </p:spPr>
        <p:txBody>
          <a:bodyPr>
            <a:normAutofit fontScale="92500"/>
          </a:bodyPr>
          <a:lstStyle/>
          <a:p>
            <a:r>
              <a:rPr lang="en-CA" dirty="0"/>
              <a:t>Turn </a:t>
            </a:r>
            <a:r>
              <a:rPr lang="en-CA" dirty="0">
                <a:effectLst/>
              </a:rPr>
              <a:t>everyday good experiences into good neural pathways)?</a:t>
            </a:r>
          </a:p>
          <a:p>
            <a:pPr lvl="1"/>
            <a:r>
              <a:rPr lang="en-CA" dirty="0"/>
              <a:t>By engaging our senses as much as possible!</a:t>
            </a:r>
            <a:endParaRPr lang="en-CA" sz="2600" b="1" dirty="0"/>
          </a:p>
          <a:p>
            <a:r>
              <a:rPr lang="en-CA" b="1" dirty="0"/>
              <a:t>Increase wellness with somatic skills: t</a:t>
            </a:r>
            <a:r>
              <a:rPr lang="en-CA" dirty="0">
                <a:effectLst/>
              </a:rPr>
              <a:t>aking in the good</a:t>
            </a:r>
          </a:p>
          <a:p>
            <a:r>
              <a:rPr lang="en-CA" b="1" dirty="0"/>
              <a:t>Don’t quickly skip ahead when a client shares something good, we want to chew on all the juices of that goodness!</a:t>
            </a:r>
            <a:endParaRPr lang="en-CA" dirty="0">
              <a:effectLst/>
            </a:endParaRPr>
          </a:p>
          <a:p>
            <a:r>
              <a:rPr lang="en-CA" dirty="0">
                <a:effectLst/>
              </a:rPr>
              <a:t>”Good” facts usually do not get converted into neural structures info must be held </a:t>
            </a:r>
            <a:r>
              <a:rPr lang="en-CA" b="1" dirty="0">
                <a:effectLst/>
              </a:rPr>
              <a:t>”long enough” </a:t>
            </a:r>
            <a:r>
              <a:rPr lang="en-CA" dirty="0">
                <a:effectLst/>
              </a:rPr>
              <a:t>in our awareness to be stored to long-term storage</a:t>
            </a:r>
          </a:p>
          <a:p>
            <a:endParaRPr lang="en-CA" sz="3200" dirty="0"/>
          </a:p>
        </p:txBody>
      </p:sp>
    </p:spTree>
    <p:extLst>
      <p:ext uri="{BB962C8B-B14F-4D97-AF65-F5344CB8AC3E}">
        <p14:creationId xmlns:p14="http://schemas.microsoft.com/office/powerpoint/2010/main" val="3096983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29596-3F7D-58D6-0D0F-E98FE198EC4A}"/>
              </a:ext>
            </a:extLst>
          </p:cNvPr>
          <p:cNvSpPr>
            <a:spLocks noGrp="1"/>
          </p:cNvSpPr>
          <p:nvPr>
            <p:ph type="title"/>
          </p:nvPr>
        </p:nvSpPr>
        <p:spPr>
          <a:xfrm>
            <a:off x="419100" y="1001950"/>
            <a:ext cx="11353800" cy="1325563"/>
          </a:xfrm>
        </p:spPr>
        <p:txBody>
          <a:bodyPr>
            <a:normAutofit fontScale="90000"/>
          </a:bodyPr>
          <a:lstStyle/>
          <a:p>
            <a:pPr algn="ctr"/>
            <a:r>
              <a:rPr lang="en-CA" dirty="0">
                <a:effectLst/>
                <a:latin typeface="Helvetica" pitchFamily="2" charset="0"/>
              </a:rPr>
              <a:t>Savouring to increase Wellness and WOT</a:t>
            </a:r>
            <a:br>
              <a:rPr lang="en-CA" dirty="0">
                <a:effectLst/>
                <a:latin typeface="Helvetica" pitchFamily="2" charset="0"/>
              </a:rPr>
            </a:br>
            <a:endParaRPr lang="en-US" dirty="0"/>
          </a:p>
        </p:txBody>
      </p:sp>
      <p:sp>
        <p:nvSpPr>
          <p:cNvPr id="3" name="Content Placeholder 2">
            <a:extLst>
              <a:ext uri="{FF2B5EF4-FFF2-40B4-BE49-F238E27FC236}">
                <a16:creationId xmlns:a16="http://schemas.microsoft.com/office/drawing/2014/main" id="{2FF1766D-9625-8FB7-E72A-53AA5E537198}"/>
              </a:ext>
            </a:extLst>
          </p:cNvPr>
          <p:cNvSpPr>
            <a:spLocks noGrp="1"/>
          </p:cNvSpPr>
          <p:nvPr>
            <p:ph idx="1"/>
          </p:nvPr>
        </p:nvSpPr>
        <p:spPr/>
        <p:txBody>
          <a:bodyPr>
            <a:normAutofit fontScale="92500" lnSpcReduction="20000"/>
          </a:bodyPr>
          <a:lstStyle/>
          <a:p>
            <a:r>
              <a:rPr lang="en-CA" dirty="0">
                <a:effectLst/>
              </a:rPr>
              <a:t>Definition: Savouring is the practice of bringing to life a</a:t>
            </a:r>
            <a:r>
              <a:rPr lang="en-CA" dirty="0"/>
              <a:t> </a:t>
            </a:r>
            <a:r>
              <a:rPr lang="en-CA" dirty="0">
                <a:effectLst/>
              </a:rPr>
              <a:t>positive moment/experience</a:t>
            </a:r>
          </a:p>
          <a:p>
            <a:r>
              <a:rPr lang="en-CA" dirty="0">
                <a:effectLst/>
              </a:rPr>
              <a:t>Goal: increase, lighten up as much neuro-networks as possible,  prolong and appreciate (savour/slow chew) the positive experience in order to create a positive affect (emotion)</a:t>
            </a:r>
          </a:p>
          <a:p>
            <a:r>
              <a:rPr lang="en-CA" dirty="0">
                <a:effectLst/>
              </a:rPr>
              <a:t>Consequence: it energizes the ventral vagal system, and increases capacity in the WOT, and more pleasurable neuro pathways</a:t>
            </a:r>
          </a:p>
          <a:p>
            <a:r>
              <a:rPr lang="en-CA" dirty="0"/>
              <a:t>Creates Resources!</a:t>
            </a:r>
            <a:endParaRPr lang="en-CA" dirty="0">
              <a:effectLst/>
            </a:endParaRPr>
          </a:p>
          <a:p>
            <a:endParaRPr lang="en-US" dirty="0"/>
          </a:p>
        </p:txBody>
      </p:sp>
    </p:spTree>
    <p:extLst>
      <p:ext uri="{BB962C8B-B14F-4D97-AF65-F5344CB8AC3E}">
        <p14:creationId xmlns:p14="http://schemas.microsoft.com/office/powerpoint/2010/main" val="790126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364A38-9CBC-8C3E-5A12-D44683C7B4C0}"/>
              </a:ext>
            </a:extLst>
          </p:cNvPr>
          <p:cNvSpPr>
            <a:spLocks noGrp="1"/>
          </p:cNvSpPr>
          <p:nvPr>
            <p:ph idx="1"/>
          </p:nvPr>
        </p:nvSpPr>
        <p:spPr>
          <a:xfrm>
            <a:off x="838200" y="2006600"/>
            <a:ext cx="10515600" cy="3998306"/>
          </a:xfrm>
        </p:spPr>
        <p:txBody>
          <a:bodyPr>
            <a:normAutofit fontScale="85000" lnSpcReduction="10000"/>
          </a:bodyPr>
          <a:lstStyle/>
          <a:p>
            <a:r>
              <a:rPr lang="en-CA" b="1" dirty="0"/>
              <a:t> </a:t>
            </a:r>
            <a:r>
              <a:rPr lang="en-CA" b="1" dirty="0">
                <a:effectLst/>
              </a:rPr>
              <a:t>Steps</a:t>
            </a:r>
            <a:r>
              <a:rPr lang="en-CA" dirty="0">
                <a:effectLst/>
              </a:rPr>
              <a:t>:</a:t>
            </a:r>
          </a:p>
          <a:p>
            <a:r>
              <a:rPr lang="en-CA" dirty="0">
                <a:effectLst/>
              </a:rPr>
              <a:t>1. Notice an experience happening in the moment (right now) OR ask client about positive past experience, place, person…</a:t>
            </a:r>
          </a:p>
          <a:p>
            <a:r>
              <a:rPr lang="en-CA" dirty="0">
                <a:effectLst/>
              </a:rPr>
              <a:t>2. Stop to take time to notice positive experience with client.</a:t>
            </a:r>
          </a:p>
          <a:p>
            <a:r>
              <a:rPr lang="en-CA" dirty="0">
                <a:effectLst/>
              </a:rPr>
              <a:t>3. Ask questions to clients about state (sensations) connect with as many senses as possible, and connect with the</a:t>
            </a:r>
            <a:r>
              <a:rPr lang="en-CA" dirty="0"/>
              <a:t> emotions, images, thoughts also… but stay in the here and now – Present moment awareness is key! </a:t>
            </a:r>
          </a:p>
          <a:p>
            <a:r>
              <a:rPr lang="en-CA" dirty="0">
                <a:effectLst/>
              </a:rPr>
              <a:t>4. Have client stay with it for a long time…slow down (even slower)</a:t>
            </a:r>
          </a:p>
          <a:p>
            <a:endParaRPr lang="en-US" dirty="0"/>
          </a:p>
        </p:txBody>
      </p:sp>
      <p:sp>
        <p:nvSpPr>
          <p:cNvPr id="4" name="Title 1">
            <a:extLst>
              <a:ext uri="{FF2B5EF4-FFF2-40B4-BE49-F238E27FC236}">
                <a16:creationId xmlns:a16="http://schemas.microsoft.com/office/drawing/2014/main" id="{046DE695-4E83-7713-52A8-F1E061506418}"/>
              </a:ext>
            </a:extLst>
          </p:cNvPr>
          <p:cNvSpPr>
            <a:spLocks noGrp="1"/>
          </p:cNvSpPr>
          <p:nvPr>
            <p:ph type="title"/>
          </p:nvPr>
        </p:nvSpPr>
        <p:spPr>
          <a:xfrm>
            <a:off x="838200" y="853094"/>
            <a:ext cx="10515600" cy="1325563"/>
          </a:xfrm>
        </p:spPr>
        <p:txBody>
          <a:bodyPr>
            <a:normAutofit fontScale="90000"/>
          </a:bodyPr>
          <a:lstStyle/>
          <a:p>
            <a:pPr algn="ctr"/>
            <a:r>
              <a:rPr lang="en-CA" dirty="0">
                <a:effectLst/>
                <a:latin typeface="Helvetica" pitchFamily="2" charset="0"/>
              </a:rPr>
              <a:t>Savouring</a:t>
            </a:r>
            <a:br>
              <a:rPr lang="en-CA" dirty="0">
                <a:effectLst/>
                <a:latin typeface="Helvetica" pitchFamily="2" charset="0"/>
              </a:rPr>
            </a:br>
            <a:endParaRPr lang="en-US" dirty="0"/>
          </a:p>
        </p:txBody>
      </p:sp>
    </p:spTree>
    <p:extLst>
      <p:ext uri="{BB962C8B-B14F-4D97-AF65-F5344CB8AC3E}">
        <p14:creationId xmlns:p14="http://schemas.microsoft.com/office/powerpoint/2010/main" val="1722322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FA895C-3DAC-4331-19B7-CA9F80A19C52}"/>
              </a:ext>
            </a:extLst>
          </p:cNvPr>
          <p:cNvSpPr>
            <a:spLocks noGrp="1"/>
          </p:cNvSpPr>
          <p:nvPr>
            <p:ph idx="1"/>
          </p:nvPr>
        </p:nvSpPr>
        <p:spPr>
          <a:xfrm>
            <a:off x="838200" y="1514475"/>
            <a:ext cx="10515600" cy="4662488"/>
          </a:xfrm>
        </p:spPr>
        <p:txBody>
          <a:bodyPr>
            <a:normAutofit/>
          </a:bodyPr>
          <a:lstStyle/>
          <a:p>
            <a:r>
              <a:rPr lang="en-CA" dirty="0">
                <a:effectLst/>
              </a:rPr>
              <a:t> “In the midst of trauma-saturated lives, there are micro-moments of</a:t>
            </a:r>
            <a:r>
              <a:rPr lang="en-CA" dirty="0"/>
              <a:t> </a:t>
            </a:r>
            <a:r>
              <a:rPr lang="en-CA" dirty="0">
                <a:effectLst/>
              </a:rPr>
              <a:t>ventral vagal safety and connection worthy of savouring”. (p.166)</a:t>
            </a:r>
          </a:p>
          <a:p>
            <a:r>
              <a:rPr lang="en-CA" dirty="0">
                <a:effectLst/>
              </a:rPr>
              <a:t> ”Once clients understand the science of savouring and become</a:t>
            </a:r>
            <a:r>
              <a:rPr lang="en-CA" dirty="0"/>
              <a:t> </a:t>
            </a:r>
            <a:r>
              <a:rPr lang="en-CA" dirty="0">
                <a:effectLst/>
              </a:rPr>
              <a:t>accustomed to stopping and savouring, they begin to look for</a:t>
            </a:r>
            <a:r>
              <a:rPr lang="en-CA" dirty="0"/>
              <a:t> </a:t>
            </a:r>
            <a:r>
              <a:rPr lang="en-CA" dirty="0">
                <a:effectLst/>
              </a:rPr>
              <a:t>moments to savour on their own” (p.166).</a:t>
            </a:r>
          </a:p>
          <a:p>
            <a:endParaRPr lang="en-US" dirty="0"/>
          </a:p>
          <a:p>
            <a:pPr algn="r"/>
            <a:r>
              <a:rPr lang="en-US" sz="2400" dirty="0"/>
              <a:t>Deb Dana’s book “ Polyvagal theory in therapy”</a:t>
            </a:r>
          </a:p>
        </p:txBody>
      </p:sp>
    </p:spTree>
    <p:extLst>
      <p:ext uri="{BB962C8B-B14F-4D97-AF65-F5344CB8AC3E}">
        <p14:creationId xmlns:p14="http://schemas.microsoft.com/office/powerpoint/2010/main" val="10393267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FE0DB-DF2E-11E9-5EF3-04C506BC49BD}"/>
              </a:ext>
            </a:extLst>
          </p:cNvPr>
          <p:cNvSpPr>
            <a:spLocks noGrp="1"/>
          </p:cNvSpPr>
          <p:nvPr>
            <p:ph type="title"/>
          </p:nvPr>
        </p:nvSpPr>
        <p:spPr>
          <a:xfrm>
            <a:off x="838200" y="745386"/>
            <a:ext cx="10515600" cy="1325563"/>
          </a:xfrm>
        </p:spPr>
        <p:txBody>
          <a:bodyPr>
            <a:normAutofit fontScale="90000"/>
          </a:bodyPr>
          <a:lstStyle/>
          <a:p>
            <a:pPr algn="ctr"/>
            <a:r>
              <a:rPr lang="en-CA" dirty="0">
                <a:effectLst/>
                <a:latin typeface="+mn-lt"/>
              </a:rPr>
              <a:t>Therapists’ Roles</a:t>
            </a:r>
            <a:br>
              <a:rPr lang="en-CA" dirty="0">
                <a:effectLst/>
                <a:latin typeface="+mn-lt"/>
              </a:rPr>
            </a:br>
            <a:endParaRPr lang="en-US" dirty="0">
              <a:latin typeface="+mn-lt"/>
            </a:endParaRPr>
          </a:p>
        </p:txBody>
      </p:sp>
      <p:sp>
        <p:nvSpPr>
          <p:cNvPr id="3" name="Content Placeholder 2">
            <a:extLst>
              <a:ext uri="{FF2B5EF4-FFF2-40B4-BE49-F238E27FC236}">
                <a16:creationId xmlns:a16="http://schemas.microsoft.com/office/drawing/2014/main" id="{6C5EC344-D3EC-A6B2-2ACC-D85D452D5C23}"/>
              </a:ext>
            </a:extLst>
          </p:cNvPr>
          <p:cNvSpPr>
            <a:spLocks noGrp="1"/>
          </p:cNvSpPr>
          <p:nvPr>
            <p:ph idx="1"/>
          </p:nvPr>
        </p:nvSpPr>
        <p:spPr>
          <a:xfrm>
            <a:off x="838200" y="1800225"/>
            <a:ext cx="10515600" cy="4376738"/>
          </a:xfrm>
        </p:spPr>
        <p:txBody>
          <a:bodyPr>
            <a:normAutofit fontScale="92500" lnSpcReduction="20000"/>
          </a:bodyPr>
          <a:lstStyle/>
          <a:p>
            <a:r>
              <a:rPr lang="en-CA" dirty="0">
                <a:effectLst/>
              </a:rPr>
              <a:t>Orient to the positive in sessions</a:t>
            </a:r>
          </a:p>
          <a:p>
            <a:r>
              <a:rPr lang="en-CA" dirty="0">
                <a:effectLst/>
              </a:rPr>
              <a:t>Be on the lookout for moments to savour </a:t>
            </a:r>
          </a:p>
          <a:p>
            <a:r>
              <a:rPr lang="en-CA" dirty="0">
                <a:effectLst/>
              </a:rPr>
              <a:t>Happen regularly even in the most complicated cases</a:t>
            </a:r>
          </a:p>
          <a:p>
            <a:r>
              <a:rPr lang="en-CA" dirty="0">
                <a:effectLst/>
              </a:rPr>
              <a:t>Often go unnoticed by the client (and therapist)</a:t>
            </a:r>
          </a:p>
          <a:p>
            <a:r>
              <a:rPr lang="en-CA" dirty="0">
                <a:effectLst/>
              </a:rPr>
              <a:t>Stop to take time to notice them (slow down and savour)</a:t>
            </a:r>
          </a:p>
          <a:p>
            <a:r>
              <a:rPr lang="en-CA" dirty="0"/>
              <a:t>H</a:t>
            </a:r>
            <a:r>
              <a:rPr lang="en-CA" dirty="0">
                <a:effectLst/>
              </a:rPr>
              <a:t>elps clients notice and start noticing them outside of therapy too</a:t>
            </a:r>
          </a:p>
          <a:p>
            <a:r>
              <a:rPr lang="en-CA" dirty="0"/>
              <a:t>Yay, you are helping your client widen their window, orient and experience more goodness!</a:t>
            </a:r>
            <a:endParaRPr lang="en-CA" dirty="0">
              <a:effectLst/>
            </a:endParaRPr>
          </a:p>
          <a:p>
            <a:endParaRPr lang="en-US" dirty="0"/>
          </a:p>
        </p:txBody>
      </p:sp>
    </p:spTree>
    <p:extLst>
      <p:ext uri="{BB962C8B-B14F-4D97-AF65-F5344CB8AC3E}">
        <p14:creationId xmlns:p14="http://schemas.microsoft.com/office/powerpoint/2010/main" val="1765858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2821F-5B84-7822-59C6-BC2955811EC3}"/>
              </a:ext>
            </a:extLst>
          </p:cNvPr>
          <p:cNvSpPr>
            <a:spLocks noGrp="1"/>
          </p:cNvSpPr>
          <p:nvPr>
            <p:ph type="title"/>
          </p:nvPr>
        </p:nvSpPr>
        <p:spPr>
          <a:xfrm>
            <a:off x="838200" y="870608"/>
            <a:ext cx="10515600" cy="1325563"/>
          </a:xfrm>
        </p:spPr>
        <p:txBody>
          <a:bodyPr>
            <a:normAutofit fontScale="90000"/>
          </a:bodyPr>
          <a:lstStyle/>
          <a:p>
            <a:r>
              <a:rPr lang="en-US" dirty="0"/>
              <a:t>Examples of Body-Based Psychotherapies</a:t>
            </a:r>
          </a:p>
        </p:txBody>
      </p:sp>
      <p:sp>
        <p:nvSpPr>
          <p:cNvPr id="3" name="Content Placeholder 2">
            <a:extLst>
              <a:ext uri="{FF2B5EF4-FFF2-40B4-BE49-F238E27FC236}">
                <a16:creationId xmlns:a16="http://schemas.microsoft.com/office/drawing/2014/main" id="{07DD1762-559B-193C-2DD2-2784E280AB6A}"/>
              </a:ext>
            </a:extLst>
          </p:cNvPr>
          <p:cNvSpPr>
            <a:spLocks noGrp="1"/>
          </p:cNvSpPr>
          <p:nvPr>
            <p:ph idx="1"/>
          </p:nvPr>
        </p:nvSpPr>
        <p:spPr>
          <a:xfrm>
            <a:off x="838200" y="2196171"/>
            <a:ext cx="10515600" cy="4214968"/>
          </a:xfrm>
        </p:spPr>
        <p:txBody>
          <a:bodyPr/>
          <a:lstStyle/>
          <a:p>
            <a:pPr marL="342900" lvl="0" indent="-342900">
              <a:buFont typeface="Calibri" panose="020F0502020204030204" pitchFamily="34" charset="0"/>
              <a:buChar char="-"/>
            </a:pPr>
            <a:r>
              <a:rPr lang="en-CA" sz="2000" dirty="0">
                <a:effectLst/>
                <a:latin typeface="Times New Roman" panose="02020603050405020304" pitchFamily="18" charset="0"/>
                <a:ea typeface="Times New Roman" panose="02020603050405020304" pitchFamily="18" charset="0"/>
                <a:cs typeface="Times New Roman" panose="02020603050405020304" pitchFamily="18" charset="0"/>
                <a:hlinkClick r:id="rId2"/>
              </a:rPr>
              <a:t>Somatic Experiencing</a:t>
            </a:r>
            <a:r>
              <a:rPr lang="en-CA" sz="2000" dirty="0">
                <a:effectLst/>
                <a:latin typeface="Times New Roman" panose="02020603050405020304" pitchFamily="18" charset="0"/>
                <a:ea typeface="Times New Roman" panose="02020603050405020304" pitchFamily="18" charset="0"/>
                <a:cs typeface="Times New Roman" panose="02020603050405020304" pitchFamily="18" charset="0"/>
              </a:rPr>
              <a:t>, Peter Levine</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CA" sz="2000" dirty="0">
                <a:effectLst/>
                <a:latin typeface="Times New Roman" panose="02020603050405020304" pitchFamily="18" charset="0"/>
                <a:ea typeface="Times New Roman" panose="02020603050405020304" pitchFamily="18" charset="0"/>
                <a:cs typeface="Times New Roman" panose="02020603050405020304" pitchFamily="18" charset="0"/>
                <a:hlinkClick r:id="rId3"/>
              </a:rPr>
              <a:t>Sensorimotor Psychotherapy</a:t>
            </a:r>
            <a:r>
              <a:rPr lang="en-CA" sz="2000" dirty="0">
                <a:effectLst/>
                <a:latin typeface="Times New Roman" panose="02020603050405020304" pitchFamily="18" charset="0"/>
                <a:ea typeface="Times New Roman" panose="02020603050405020304" pitchFamily="18" charset="0"/>
                <a:cs typeface="Times New Roman" panose="02020603050405020304" pitchFamily="18" charset="0"/>
              </a:rPr>
              <a:t>, Pat Ogden</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CA" sz="2000" dirty="0">
                <a:effectLst/>
                <a:latin typeface="Times New Roman" panose="02020603050405020304" pitchFamily="18" charset="0"/>
                <a:ea typeface="Times New Roman" panose="02020603050405020304" pitchFamily="18" charset="0"/>
                <a:cs typeface="Times New Roman" panose="02020603050405020304" pitchFamily="18" charset="0"/>
                <a:hlinkClick r:id="rId4"/>
              </a:rPr>
              <a:t>Hakomi</a:t>
            </a:r>
            <a:r>
              <a:rPr lang="en-CA" sz="2000" dirty="0">
                <a:effectLst/>
                <a:latin typeface="Times New Roman" panose="02020603050405020304" pitchFamily="18" charset="0"/>
                <a:ea typeface="Times New Roman" panose="02020603050405020304" pitchFamily="18" charset="0"/>
                <a:cs typeface="Times New Roman" panose="02020603050405020304" pitchFamily="18" charset="0"/>
              </a:rPr>
              <a:t>, Ron Kurtz</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CA" sz="2000" dirty="0">
                <a:effectLst/>
                <a:latin typeface="Times New Roman" panose="02020603050405020304" pitchFamily="18" charset="0"/>
                <a:ea typeface="Times New Roman" panose="02020603050405020304" pitchFamily="18" charset="0"/>
                <a:cs typeface="Times New Roman" panose="02020603050405020304" pitchFamily="18" charset="0"/>
                <a:hlinkClick r:id="rId5"/>
              </a:rPr>
              <a:t>Integrative Body Psychotherapy</a:t>
            </a:r>
            <a:endParaRPr lang="en-CA"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Calibri" panose="020F0502020204030204" pitchFamily="34" charset="0"/>
              <a:buChar char="-"/>
            </a:pPr>
            <a:r>
              <a:rPr lang="en-CA" sz="2000" dirty="0">
                <a:effectLst/>
                <a:latin typeface="Times New Roman" panose="02020603050405020304" pitchFamily="18" charset="0"/>
                <a:ea typeface="Times New Roman" panose="02020603050405020304" pitchFamily="18" charset="0"/>
                <a:cs typeface="Times New Roman" panose="02020603050405020304" pitchFamily="18" charset="0"/>
                <a:hlinkClick r:id="rId6"/>
              </a:rPr>
              <a:t>Relational Somatic Therapy, </a:t>
            </a:r>
            <a:r>
              <a:rPr lang="en-CA" sz="2000" dirty="0">
                <a:effectLst/>
                <a:latin typeface="Times New Roman" panose="02020603050405020304" pitchFamily="18" charset="0"/>
                <a:ea typeface="Times New Roman" panose="02020603050405020304" pitchFamily="18" charset="0"/>
                <a:cs typeface="Times New Roman" panose="02020603050405020304" pitchFamily="18" charset="0"/>
              </a:rPr>
              <a:t>Mariah Moser</a:t>
            </a:r>
          </a:p>
          <a:p>
            <a:pPr marL="342900" lvl="0" indent="-342900">
              <a:buFont typeface="Calibri" panose="020F0502020204030204" pitchFamily="34" charset="0"/>
              <a:buChar char="-"/>
            </a:pPr>
            <a:r>
              <a:rPr lang="en-CA" sz="2000" dirty="0">
                <a:latin typeface="Times New Roman" panose="02020603050405020304" pitchFamily="18" charset="0"/>
                <a:ea typeface="Calibri" panose="020F0502020204030204" pitchFamily="34" charset="0"/>
                <a:cs typeface="Times New Roman" panose="02020603050405020304" pitchFamily="18" charset="0"/>
                <a:hlinkClick r:id="rId7"/>
              </a:rPr>
              <a:t>Janina Fisher’s </a:t>
            </a:r>
            <a:r>
              <a:rPr lang="en-CA" sz="2000" dirty="0">
                <a:latin typeface="Times New Roman" panose="02020603050405020304" pitchFamily="18" charset="0"/>
                <a:ea typeface="Calibri" panose="020F0502020204030204" pitchFamily="34" charset="0"/>
                <a:cs typeface="Times New Roman" panose="02020603050405020304" pitchFamily="18" charset="0"/>
              </a:rPr>
              <a:t>work (combo of SP and IFS)</a:t>
            </a:r>
          </a:p>
          <a:p>
            <a:pPr marL="342900" lvl="0" indent="-342900">
              <a:buFont typeface="Calibri" panose="020F0502020204030204" pitchFamily="34" charset="0"/>
              <a:buChar char="-"/>
            </a:pPr>
            <a:r>
              <a:rPr lang="en-CA" sz="2000" dirty="0">
                <a:latin typeface="Times New Roman" panose="02020603050405020304" pitchFamily="18" charset="0"/>
                <a:ea typeface="Calibri" panose="020F0502020204030204" pitchFamily="34" charset="0"/>
                <a:cs typeface="Times New Roman" panose="02020603050405020304" pitchFamily="18" charset="0"/>
                <a:hlinkClick r:id="rId8"/>
              </a:rPr>
              <a:t>Somatic attachment Training</a:t>
            </a:r>
            <a:r>
              <a:rPr lang="en-CA" sz="2000" dirty="0">
                <a:latin typeface="Times New Roman" panose="02020603050405020304" pitchFamily="18" charset="0"/>
                <a:ea typeface="Calibri" panose="020F0502020204030204" pitchFamily="34" charset="0"/>
                <a:cs typeface="Times New Roman" panose="02020603050405020304" pitchFamily="18" charset="0"/>
              </a:rPr>
              <a:t>, Lisa Mortimer </a:t>
            </a:r>
          </a:p>
        </p:txBody>
      </p:sp>
    </p:spTree>
    <p:extLst>
      <p:ext uri="{BB962C8B-B14F-4D97-AF65-F5344CB8AC3E}">
        <p14:creationId xmlns:p14="http://schemas.microsoft.com/office/powerpoint/2010/main" val="115877255"/>
      </p:ext>
    </p:extLst>
  </p:cSld>
  <p:clrMapOvr>
    <a:masterClrMapping/>
  </p:clrMapOvr>
</p:sld>
</file>

<file path=ppt/theme/theme1.xml><?xml version="1.0" encoding="utf-8"?>
<a:theme xmlns:a="http://schemas.openxmlformats.org/drawingml/2006/main" name="LuminousVTI">
  <a:themeElements>
    <a:clrScheme name="AnalogousFromLightSeedRightStep">
      <a:dk1>
        <a:srgbClr val="000000"/>
      </a:dk1>
      <a:lt1>
        <a:srgbClr val="FFFFFF"/>
      </a:lt1>
      <a:dk2>
        <a:srgbClr val="243341"/>
      </a:dk2>
      <a:lt2>
        <a:srgbClr val="E8E2E7"/>
      </a:lt2>
      <a:accent1>
        <a:srgbClr val="7DAD88"/>
      </a:accent1>
      <a:accent2>
        <a:srgbClr val="6FAC96"/>
      </a:accent2>
      <a:accent3>
        <a:srgbClr val="7DA9AC"/>
      </a:accent3>
      <a:accent4>
        <a:srgbClr val="7B9EBE"/>
      </a:accent4>
      <a:accent5>
        <a:srgbClr val="9399CA"/>
      </a:accent5>
      <a:accent6>
        <a:srgbClr val="8F7BBE"/>
      </a:accent6>
      <a:hlink>
        <a:srgbClr val="AE699F"/>
      </a:hlink>
      <a:folHlink>
        <a:srgbClr val="7F7F7F"/>
      </a:folHlink>
    </a:clrScheme>
    <a:fontScheme name="Custom 51">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minousVTI" id="{3EBF12FF-FD44-415B-AB75-5B4F7E5C3AC4}" vid="{521B7FAE-6A8D-4468-B79A-0706294A0D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3688</TotalTime>
  <Words>1370</Words>
  <Application>Microsoft Macintosh PowerPoint</Application>
  <PresentationFormat>Widescreen</PresentationFormat>
  <Paragraphs>104</Paragraphs>
  <Slides>23</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Avenir Next LT Pro</vt:lpstr>
      <vt:lpstr>Calibri</vt:lpstr>
      <vt:lpstr>Helvetica</vt:lpstr>
      <vt:lpstr>Sabon Next LT</vt:lpstr>
      <vt:lpstr>Times New Roman</vt:lpstr>
      <vt:lpstr>Wingdings</vt:lpstr>
      <vt:lpstr>LuminousVTI</vt:lpstr>
      <vt:lpstr>Somatic Psychotherapy: a conversation about engaging the body in practice.</vt:lpstr>
      <vt:lpstr>Plan for today</vt:lpstr>
      <vt:lpstr>Why am I giving this talk today?</vt:lpstr>
      <vt:lpstr>Quick Somatic Mindful Break</vt:lpstr>
      <vt:lpstr>What is Somatic Therapy?</vt:lpstr>
      <vt:lpstr>PowerPoint Presentation</vt:lpstr>
      <vt:lpstr>WHY the Body?</vt:lpstr>
      <vt:lpstr>Ways to work with the Body?</vt:lpstr>
      <vt:lpstr>What does it look like?</vt:lpstr>
      <vt:lpstr>PowerPoint Presentation</vt:lpstr>
      <vt:lpstr>Down-Regulating for Hyper-Arousal (fight/flight)</vt:lpstr>
      <vt:lpstr>Up-Regulating for Hypo-Arousal (collapse) </vt:lpstr>
      <vt:lpstr>How to know when clients are getting out of the WOT?</vt:lpstr>
      <vt:lpstr>PowerPoint Presentation</vt:lpstr>
      <vt:lpstr>Beyond Regulating and Resourcing?</vt:lpstr>
      <vt:lpstr>Attachment and Relational Somatic Work</vt:lpstr>
      <vt:lpstr>How to start?</vt:lpstr>
      <vt:lpstr>Easiest way to start: FOCUS ON WELLNESS</vt:lpstr>
      <vt:lpstr>Savouring to increase Wellness and WOT </vt:lpstr>
      <vt:lpstr>Savouring </vt:lpstr>
      <vt:lpstr>PowerPoint Presentation</vt:lpstr>
      <vt:lpstr>Therapists’ Roles </vt:lpstr>
      <vt:lpstr>Examples of Body-Based Psychotherapies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Somatic Psychotherpy</dc:title>
  <dc:creator>Rebeca Padilla</dc:creator>
  <cp:lastModifiedBy>Rebeca Padilla</cp:lastModifiedBy>
  <cp:revision>10</cp:revision>
  <dcterms:created xsi:type="dcterms:W3CDTF">2022-11-16T23:32:08Z</dcterms:created>
  <dcterms:modified xsi:type="dcterms:W3CDTF">2022-11-27T03:47:35Z</dcterms:modified>
</cp:coreProperties>
</file>